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C3C751C3-315E-4164-845D-D41BD9E92A34}"/>
    <pc:docChg chg="modSld">
      <pc:chgData name="Weigel Stefan (PAR-EPS)" userId="fd3b2067-2981-4ad8-bf3a-d2e1004e4fa8" providerId="ADAL" clId="{C3C751C3-315E-4164-845D-D41BD9E92A34}" dt="2024-02-01T17:23:00.511" v="9" actId="27918"/>
      <pc:docMkLst>
        <pc:docMk/>
      </pc:docMkLst>
      <pc:sldChg chg="mod">
        <pc:chgData name="Weigel Stefan (PAR-EPS)" userId="fd3b2067-2981-4ad8-bf3a-d2e1004e4fa8" providerId="ADAL" clId="{C3C751C3-315E-4164-845D-D41BD9E92A34}" dt="2024-02-01T17:23:00.511" v="9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Weigel Stefan (PAR-ES)" userId="fd3b2067-2981-4ad8-bf3a-d2e1004e4fa8" providerId="ADAL" clId="{A1A3D639-3142-44F7-B597-0CB5579B85F0}"/>
    <pc:docChg chg="modSld">
      <pc:chgData name="Weigel Stefan (PAR-ES)" userId="fd3b2067-2981-4ad8-bf3a-d2e1004e4fa8" providerId="ADAL" clId="{A1A3D639-3142-44F7-B597-0CB5579B85F0}" dt="2023-01-25T14:24:56.924" v="94" actId="692"/>
      <pc:docMkLst>
        <pc:docMk/>
      </pc:docMkLst>
      <pc:sldChg chg="modSp mod">
        <pc:chgData name="Weigel Stefan (PAR-ES)" userId="fd3b2067-2981-4ad8-bf3a-d2e1004e4fa8" providerId="ADAL" clId="{A1A3D639-3142-44F7-B597-0CB5579B85F0}" dt="2023-01-25T14:24:56.924" v="94" actId="692"/>
        <pc:sldMkLst>
          <pc:docMk/>
          <pc:sldMk cId="2338066774" sldId="399"/>
        </pc:sldMkLst>
        <pc:spChg chg="mod">
          <ac:chgData name="Weigel Stefan (PAR-ES)" userId="fd3b2067-2981-4ad8-bf3a-d2e1004e4fa8" providerId="ADAL" clId="{A1A3D639-3142-44F7-B597-0CB5579B85F0}" dt="2023-01-16T16:07:41.308" v="9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A1A3D639-3142-44F7-B597-0CB5579B85F0}" dt="2023-01-16T16:07:36.601" v="91" actId="1076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A1A3D639-3142-44F7-B597-0CB5579B85F0}" dt="2023-01-16T16:07:27.343" v="90" actId="1076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S)" userId="fd3b2067-2981-4ad8-bf3a-d2e1004e4fa8" providerId="ADAL" clId="{A1A3D639-3142-44F7-B597-0CB5579B85F0}" dt="2023-01-25T14:24:56.924" v="94" actId="692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Weigel Stefan (PAR-EPS)" userId="fd3b2067-2981-4ad8-bf3a-d2e1004e4fa8" providerId="ADAL" clId="{584504AD-C583-471C-9AAF-78FBA6C43763}"/>
    <pc:docChg chg="modSld">
      <pc:chgData name="Weigel Stefan (PAR-EPS)" userId="fd3b2067-2981-4ad8-bf3a-d2e1004e4fa8" providerId="ADAL" clId="{584504AD-C583-471C-9AAF-78FBA6C43763}" dt="2024-01-10T19:05:09.963" v="29" actId="27918"/>
      <pc:docMkLst>
        <pc:docMk/>
      </pc:docMkLst>
      <pc:sldChg chg="modSp mod">
        <pc:chgData name="Weigel Stefan (PAR-EPS)" userId="fd3b2067-2981-4ad8-bf3a-d2e1004e4fa8" providerId="ADAL" clId="{584504AD-C583-471C-9AAF-78FBA6C43763}" dt="2024-01-10T19:05:09.963" v="29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584504AD-C583-471C-9AAF-78FBA6C43763}" dt="2024-01-10T18:39:22.841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584504AD-C583-471C-9AAF-78FBA6C43763}" dt="2024-01-10T18:50:37.243" v="25" actId="255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584504AD-C583-471C-9AAF-78FBA6C43763}" dt="2024-01-10T18:50:32.360" v="24" actId="255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3522028368375747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data!$C$20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BDBDBD"/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data!$B$21:$B$31</c:f>
              <c:strCache>
                <c:ptCount val="11"/>
                <c:pt idx="0">
                  <c:v>Jünger als 20 Jahre</c:v>
                </c:pt>
                <c:pt idx="1">
                  <c:v>20 bis 24 Jahre</c:v>
                </c:pt>
                <c:pt idx="2">
                  <c:v>25 bis 29 Jahre</c:v>
                </c:pt>
                <c:pt idx="3">
                  <c:v>30 bis 34 Jahre</c:v>
                </c:pt>
                <c:pt idx="4">
                  <c:v>35 bis 39 Jahre</c:v>
                </c:pt>
                <c:pt idx="5">
                  <c:v>40 bis 44 Jahre</c:v>
                </c:pt>
                <c:pt idx="6">
                  <c:v>45 bis 49 Jahre</c:v>
                </c:pt>
                <c:pt idx="7">
                  <c:v>50 bis 54 Jahre</c:v>
                </c:pt>
                <c:pt idx="8">
                  <c:v>55 bis 59 Jahre</c:v>
                </c:pt>
                <c:pt idx="9">
                  <c:v>60 bis 64 Jahre</c:v>
                </c:pt>
                <c:pt idx="10">
                  <c:v>65 Jahre und älter</c:v>
                </c:pt>
              </c:strCache>
            </c:strRef>
          </c:cat>
          <c:val>
            <c:numRef>
              <c:f>data!$C$21:$C$31</c:f>
              <c:numCache>
                <c:formatCode>#,##0</c:formatCode>
                <c:ptCount val="11"/>
                <c:pt idx="0">
                  <c:v>-133</c:v>
                </c:pt>
                <c:pt idx="1">
                  <c:v>-1117</c:v>
                </c:pt>
                <c:pt idx="2">
                  <c:v>-2011</c:v>
                </c:pt>
                <c:pt idx="3">
                  <c:v>-2918</c:v>
                </c:pt>
                <c:pt idx="4">
                  <c:v>-3144</c:v>
                </c:pt>
                <c:pt idx="5">
                  <c:v>-3019</c:v>
                </c:pt>
                <c:pt idx="6">
                  <c:v>-2929</c:v>
                </c:pt>
                <c:pt idx="7">
                  <c:v>-3476</c:v>
                </c:pt>
                <c:pt idx="8">
                  <c:v>-4086</c:v>
                </c:pt>
                <c:pt idx="9">
                  <c:v>-2768</c:v>
                </c:pt>
                <c:pt idx="10">
                  <c:v>-125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data!$D$20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data!$B$21:$B$31</c:f>
              <c:strCache>
                <c:ptCount val="11"/>
                <c:pt idx="0">
                  <c:v>Jünger als 20 Jahre</c:v>
                </c:pt>
                <c:pt idx="1">
                  <c:v>20 bis 24 Jahre</c:v>
                </c:pt>
                <c:pt idx="2">
                  <c:v>25 bis 29 Jahre</c:v>
                </c:pt>
                <c:pt idx="3">
                  <c:v>30 bis 34 Jahre</c:v>
                </c:pt>
                <c:pt idx="4">
                  <c:v>35 bis 39 Jahre</c:v>
                </c:pt>
                <c:pt idx="5">
                  <c:v>40 bis 44 Jahre</c:v>
                </c:pt>
                <c:pt idx="6">
                  <c:v>45 bis 49 Jahre</c:v>
                </c:pt>
                <c:pt idx="7">
                  <c:v>50 bis 54 Jahre</c:v>
                </c:pt>
                <c:pt idx="8">
                  <c:v>55 bis 59 Jahre</c:v>
                </c:pt>
                <c:pt idx="9">
                  <c:v>60 bis 64 Jahre</c:v>
                </c:pt>
                <c:pt idx="10">
                  <c:v>65 Jahre und älter</c:v>
                </c:pt>
              </c:strCache>
            </c:strRef>
          </c:cat>
          <c:val>
            <c:numRef>
              <c:f>data!$D$21:$D$31</c:f>
              <c:numCache>
                <c:formatCode>#,##0</c:formatCode>
                <c:ptCount val="11"/>
                <c:pt idx="0">
                  <c:v>51</c:v>
                </c:pt>
                <c:pt idx="1">
                  <c:v>438</c:v>
                </c:pt>
                <c:pt idx="2">
                  <c:v>805</c:v>
                </c:pt>
                <c:pt idx="3">
                  <c:v>904</c:v>
                </c:pt>
                <c:pt idx="4">
                  <c:v>931</c:v>
                </c:pt>
                <c:pt idx="5">
                  <c:v>791</c:v>
                </c:pt>
                <c:pt idx="6">
                  <c:v>785</c:v>
                </c:pt>
                <c:pt idx="7">
                  <c:v>761</c:v>
                </c:pt>
                <c:pt idx="8">
                  <c:v>578</c:v>
                </c:pt>
                <c:pt idx="9">
                  <c:v>229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25733120"/>
        <c:axId val="125422208"/>
      </c:barChart>
      <c:valAx>
        <c:axId val="125422208"/>
        <c:scaling>
          <c:orientation val="minMax"/>
          <c:max val="2000"/>
          <c:min val="-5000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20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50"/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0.55758</cdr:x>
      <cdr:y>0.04657</cdr:y>
    </cdr:from>
    <cdr:to>
      <cdr:x>0.6328</cdr:x>
      <cdr:y>0.09894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576210" y="208316"/>
          <a:ext cx="752260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/>
            <a:t>Männer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0.66814</cdr:x>
      <cdr:y>0.04427</cdr:y>
    </cdr:from>
    <cdr:to>
      <cdr:x>0.73932</cdr:x>
      <cdr:y>0.09664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681930" y="198042"/>
          <a:ext cx="711857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Frauen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de-CH" dirty="0"/>
              <a:t>Mitarbeitende nach Alter im 2023.</a:t>
            </a:r>
            <a:br>
              <a:rPr lang="de-CH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60988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703245" y="6075491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de-CH" sz="1050" dirty="0">
                <a:latin typeface="+mj-lt"/>
                <a:cs typeface="Arial" pitchFamily="34" charset="0"/>
              </a:rPr>
              <a:t>Anzahl Mitarbeitende im Jahresmittel. SBB AG und SBB Cargo AG (Schweiz).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4597870"/>
              </p:ext>
            </p:extLst>
          </p:nvPr>
        </p:nvGraphicFramePr>
        <p:xfrm>
          <a:off x="703716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F03FE0-185F-4392-9C85-C883FB8725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42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Mitarbeitende nach Alter im 2023.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Mitarbeitende nach Alter im 2023._x000b_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2024-02-02T11:53:30Z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