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1773CBF0-05EB-4D3C-B4B9-D117CB17660F}"/>
    <pc:docChg chg="modSld">
      <pc:chgData name="Weigel Stefan (PAR-EPS)" userId="fd3b2067-2981-4ad8-bf3a-d2e1004e4fa8" providerId="ADAL" clId="{1773CBF0-05EB-4D3C-B4B9-D117CB17660F}" dt="2024-02-02T11:11:28.247" v="27" actId="27918"/>
      <pc:docMkLst>
        <pc:docMk/>
      </pc:docMkLst>
      <pc:sldChg chg="mod">
        <pc:chgData name="Weigel Stefan (PAR-EPS)" userId="fd3b2067-2981-4ad8-bf3a-d2e1004e4fa8" providerId="ADAL" clId="{1773CBF0-05EB-4D3C-B4B9-D117CB17660F}" dt="2024-02-02T11:11:28.247" v="27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D0D3EEF-10CC-45C9-8CA5-ADC15764149F}"/>
    <pc:docChg chg="modSld">
      <pc:chgData name="Weigel Stefan (PAR-ES)" userId="fd3b2067-2981-4ad8-bf3a-d2e1004e4fa8" providerId="ADAL" clId="{8D0D3EEF-10CC-45C9-8CA5-ADC15764149F}" dt="2023-03-08T11:02:44.674" v="17" actId="27918"/>
      <pc:docMkLst>
        <pc:docMk/>
      </pc:docMkLst>
      <pc:sldChg chg="mod">
        <pc:chgData name="Weigel Stefan (PAR-ES)" userId="fd3b2067-2981-4ad8-bf3a-d2e1004e4fa8" providerId="ADAL" clId="{8D0D3EEF-10CC-45C9-8CA5-ADC15764149F}" dt="2023-03-08T11:02:44.674" v="17" actId="27918"/>
        <pc:sldMkLst>
          <pc:docMk/>
          <pc:sldMk cId="3865012081" sldId="415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Bedient durch Personal SBB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data!$C$9:$C$18</c:f>
              <c:numCache>
                <c:formatCode>#,##0</c:formatCode>
                <c:ptCount val="10"/>
                <c:pt idx="0">
                  <c:v>179</c:v>
                </c:pt>
                <c:pt idx="1">
                  <c:v>176</c:v>
                </c:pt>
                <c:pt idx="2">
                  <c:v>170</c:v>
                </c:pt>
                <c:pt idx="3">
                  <c:v>166</c:v>
                </c:pt>
                <c:pt idx="4">
                  <c:v>156</c:v>
                </c:pt>
                <c:pt idx="5">
                  <c:v>145</c:v>
                </c:pt>
                <c:pt idx="6">
                  <c:v>144</c:v>
                </c:pt>
                <c:pt idx="7">
                  <c:v>143</c:v>
                </c:pt>
                <c:pt idx="8">
                  <c:v>130</c:v>
                </c:pt>
                <c:pt idx="9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Selbstbedienung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data!$E$9:$E$18</c:f>
              <c:numCache>
                <c:formatCode>#,##0</c:formatCode>
                <c:ptCount val="10"/>
                <c:pt idx="0">
                  <c:v>482</c:v>
                </c:pt>
                <c:pt idx="1">
                  <c:v>491</c:v>
                </c:pt>
                <c:pt idx="2">
                  <c:v>501</c:v>
                </c:pt>
                <c:pt idx="3">
                  <c:v>505</c:v>
                </c:pt>
                <c:pt idx="4">
                  <c:v>515</c:v>
                </c:pt>
                <c:pt idx="5">
                  <c:v>530</c:v>
                </c:pt>
                <c:pt idx="6">
                  <c:v>548</c:v>
                </c:pt>
                <c:pt idx="7">
                  <c:v>576</c:v>
                </c:pt>
                <c:pt idx="8">
                  <c:v>588</c:v>
                </c:pt>
                <c:pt idx="9">
                  <c:v>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1"/>
          <c:order val="2"/>
          <c:tx>
            <c:strRef>
              <c:f>data!$D$8</c:f>
              <c:strCache>
                <c:ptCount val="1"/>
                <c:pt idx="0">
                  <c:v>Bedient durch Agenturen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cat>
            <c:numRef>
              <c:f>data!$B$9:$B$18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data!$D$9:$D$18</c:f>
              <c:numCache>
                <c:formatCode>#,##0</c:formatCode>
                <c:ptCount val="10"/>
                <c:pt idx="0">
                  <c:v>57</c:v>
                </c:pt>
                <c:pt idx="1">
                  <c:v>53</c:v>
                </c:pt>
                <c:pt idx="2">
                  <c:v>50</c:v>
                </c:pt>
                <c:pt idx="3">
                  <c:v>49</c:v>
                </c:pt>
                <c:pt idx="4">
                  <c:v>48</c:v>
                </c:pt>
                <c:pt idx="5">
                  <c:v>46</c:v>
                </c:pt>
                <c:pt idx="6">
                  <c:v>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9.9934738459542094E-2"/>
          <c:y val="0.81846637485729923"/>
          <c:w val="0.65752549246951542"/>
          <c:h val="4.5279788943638502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0.16041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13" y="630349"/>
          <a:ext cx="794260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900" dirty="0"/>
            <a:t>Anzahl</a:t>
          </a:r>
          <a:endParaRPr lang="de-CH" sz="9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68641482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/>
              <a:t>Verkaufspunkte SBB.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1497156" y="6101349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Die Anzahl Verkaufspunkte der SBB kann nicht mit der Anzahl Bahnhöfe der SBB ins Verhältnis gesetzt werden: Verkaufspunkte an Bahnhöfen, die infrastrukturseitig der SBB gehören, können auch von anderen Transportunternehmen als der SBB geführt werden; zudem gibt es Verkaufspunkte der SBB, die sich nicht an Bahnhöfen (bspw. Genève </a:t>
            </a:r>
            <a:r>
              <a:rPr kumimoji="0" lang="de-CH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Balexert</a:t>
            </a:r>
            <a:r>
              <a:rPr kumimoji="0" lang="de-CH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) oder Bahnhöfen der SBB (bspw. Konstanz) befinden.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B04B26-82AD-4D1D-8D20-33CACBE310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Verkaufspunkte SBB.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Verkaufspunkte SBB.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