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6F6F6"/>
    <a:srgbClr val="D9D9D9"/>
    <a:srgbClr val="BDBDBD"/>
    <a:srgbClr val="727272"/>
    <a:srgbClr val="E5E5E5"/>
    <a:srgbClr val="444444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14"/>
      </p:cViewPr>
      <p:guideLst>
        <p:guide orient="horz" pos="3816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36688667121836"/>
          <c:y val="4.3209984459797866E-2"/>
          <c:w val="0.68332967651412979"/>
          <c:h val="0.685766700242007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data!$G$1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1CA-4EBE-982D-7600ECF50D19}"/>
              </c:ext>
            </c:extLst>
          </c:dPt>
          <c:cat>
            <c:strRef>
              <c:f>data!$G$4:$G$15</c:f>
              <c:strCache>
                <c:ptCount val="12"/>
                <c:pt idx="0">
                  <c:v>Biel/Bienne</c:v>
                </c:pt>
                <c:pt idx="1">
                  <c:v>Zürich Hardbrücke</c:v>
                </c:pt>
                <c:pt idx="2">
                  <c:v>Zürich Stadelhofen</c:v>
                </c:pt>
                <c:pt idx="3">
                  <c:v>Olten</c:v>
                </c:pt>
                <c:pt idx="4">
                  <c:v>Genève</c:v>
                </c:pt>
                <c:pt idx="5">
                  <c:v>Zürich Oerlikon</c:v>
                </c:pt>
                <c:pt idx="6">
                  <c:v>Luzern</c:v>
                </c:pt>
                <c:pt idx="7">
                  <c:v>Basel SBB</c:v>
                </c:pt>
                <c:pt idx="8">
                  <c:v>Lausanne</c:v>
                </c:pt>
                <c:pt idx="9">
                  <c:v>Winterthur</c:v>
                </c:pt>
                <c:pt idx="10">
                  <c:v>Bern</c:v>
                </c:pt>
                <c:pt idx="11">
                  <c:v>Zürich HB</c:v>
                </c:pt>
              </c:strCache>
            </c:strRef>
          </c:cat>
          <c:val>
            <c:numRef>
              <c:f>data!$H$4:$H$15</c:f>
              <c:numCache>
                <c:formatCode>#,##0</c:formatCode>
                <c:ptCount val="12"/>
                <c:pt idx="0">
                  <c:v>50788.348130257</c:v>
                </c:pt>
                <c:pt idx="1">
                  <c:v>59139.458787557</c:v>
                </c:pt>
                <c:pt idx="2">
                  <c:v>80430.515989124004</c:v>
                </c:pt>
                <c:pt idx="3">
                  <c:v>80919.956485992006</c:v>
                </c:pt>
                <c:pt idx="4">
                  <c:v>88507.010188442</c:v>
                </c:pt>
                <c:pt idx="5">
                  <c:v>94228.380233599004</c:v>
                </c:pt>
                <c:pt idx="6">
                  <c:v>104413.94504900899</c:v>
                </c:pt>
                <c:pt idx="7">
                  <c:v>105866.530612527</c:v>
                </c:pt>
                <c:pt idx="8">
                  <c:v>105919.77825680999</c:v>
                </c:pt>
                <c:pt idx="9">
                  <c:v>110894.100309484</c:v>
                </c:pt>
                <c:pt idx="10">
                  <c:v>189245.99793238999</c:v>
                </c:pt>
                <c:pt idx="11">
                  <c:v>419626.38774360501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CA-4EBE-982D-7600ECF50D19}"/>
            </c:ext>
          </c:extLst>
        </c:ser>
        <c:ser>
          <c:idx val="1"/>
          <c:order val="1"/>
          <c:tx>
            <c:strRef>
              <c:f>data!$I$1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C0C0C0"/>
            </a:solidFill>
          </c:spPr>
          <c:invertIfNegative val="0"/>
          <c:val>
            <c:numRef>
              <c:f>data!$I$4:$I$15</c:f>
              <c:numCache>
                <c:formatCode>#,##0</c:formatCode>
                <c:ptCount val="12"/>
                <c:pt idx="0">
                  <c:v>53698.175479514</c:v>
                </c:pt>
                <c:pt idx="1">
                  <c:v>59700.802056528999</c:v>
                </c:pt>
                <c:pt idx="2">
                  <c:v>82830.752326849004</c:v>
                </c:pt>
                <c:pt idx="3">
                  <c:v>82954.724790880995</c:v>
                </c:pt>
                <c:pt idx="4">
                  <c:v>70674.853618659006</c:v>
                </c:pt>
                <c:pt idx="5">
                  <c:v>94691.643828779997</c:v>
                </c:pt>
                <c:pt idx="6">
                  <c:v>97851.399348337</c:v>
                </c:pt>
                <c:pt idx="7">
                  <c:v>110988.370117025</c:v>
                </c:pt>
                <c:pt idx="8">
                  <c:v>102518.160644038</c:v>
                </c:pt>
                <c:pt idx="9">
                  <c:v>109255.123356399</c:v>
                </c:pt>
                <c:pt idx="10">
                  <c:v>206449.596630149</c:v>
                </c:pt>
                <c:pt idx="11">
                  <c:v>471318.04892124201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29-4BC0-B2A2-0C7A0E889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39945472"/>
        <c:axId val="139943936"/>
      </c:barChart>
      <c:valAx>
        <c:axId val="139943936"/>
        <c:scaling>
          <c:orientation val="minMax"/>
        </c:scaling>
        <c:delete val="0"/>
        <c:axPos val="b"/>
        <c:majorGridlines/>
        <c:numFmt formatCode="#\ ##0" sourceLinked="0"/>
        <c:majorTickMark val="out"/>
        <c:minorTickMark val="none"/>
        <c:tickLblPos val="nextTo"/>
        <c:spPr>
          <a:ln>
            <a:noFill/>
          </a:ln>
        </c:spPr>
        <c:crossAx val="139945472"/>
        <c:crosses val="autoZero"/>
        <c:crossBetween val="between"/>
        <c:majorUnit val="100000"/>
      </c:valAx>
      <c:catAx>
        <c:axId val="139945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crossAx val="139943936"/>
        <c:crosses val="autoZero"/>
        <c:auto val="0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90401307248437723"/>
          <c:y val="1.463918163516585E-2"/>
          <c:w val="9.0333831602720321E-2"/>
          <c:h val="4.445796508843352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A05204AB-07B8-4463-897A-7AAA87D1D0A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A05204AB-07B8-4463-897A-7AAA87D1D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D73BCCFE-9C49-4674-8A05-73BACB5E5D6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Ein- und Aussteigende an den Bahnhöfen im 2023.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880403143"/>
              </p:ext>
            </p:extLst>
          </p:nvPr>
        </p:nvGraphicFramePr>
        <p:xfrm>
          <a:off x="388189" y="1652791"/>
          <a:ext cx="11252949" cy="520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7C1F5462-CEF0-4F61-8CF0-966B6E3CE5FA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Durchschnittliche Anzahl Ein- und Aussteiger pro Werktag im Vergleich zu 2018.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AAD78FC-EBAB-42C7-8FC8-FD065083F070}"/>
              </a:ext>
            </a:extLst>
          </p:cNvPr>
          <p:cNvSpPr txBox="1"/>
          <p:nvPr/>
        </p:nvSpPr>
        <p:spPr>
          <a:xfrm>
            <a:off x="1487488" y="6106515"/>
            <a:ext cx="8029575" cy="46166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Dargestellt sind die 12 frequenzstärksten Bahnhöfe, berücksichtigt werden Passagiere der Eisenbahn. Zürich HB: ohne SZU; Bern: ohne RBS; Basel SBB und Genève: Einsteigende in Richtung Ausland und Aussteigende aus dem Ausland sind nur zum Teil erfasst; Zürich Stadelhofen: ohne FB; Biel/Bienne: ohne ASM. Bezug: Fahrplanjahre 2018 und 2023.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39770BBD-8851-4CD7-9A78-C7E91EAF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3785785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XLvQNESZ6lzyxrEfKKj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f009240c06d823fa9e5067539a33b6c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44a221af132cb57b1a13d5397cbea3a0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1A6306E7-DF91-4CC3-8B01-31E18DA04C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microsoft.com/office/2006/metadata/properties"/>
    <ds:schemaRef ds:uri="http://purl.org/dc/terms/"/>
    <ds:schemaRef ds:uri="96e82a89-ba48-4728-b345-cf206dbec8f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2f5c8543-cf23-4718-a3b8-32b0a91d511a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104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Ein- und Aussteigende an den Bahnhöfen im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Ein- und Aussteigende an den Bahnhöfen im 2023.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2024-06-10T12:23:17Z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