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A8A8A8"/>
    <a:srgbClr val="767676"/>
    <a:srgbClr val="686868"/>
    <a:srgbClr val="8D8D8D"/>
    <a:srgbClr val="F6F6F6"/>
    <a:srgbClr val="C60018"/>
    <a:srgbClr val="0079C7"/>
    <a:srgbClr val="E5E5E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DFEA3FCE-DB50-48C5-B7F2-3CCC677D7B3A}"/>
    <pc:docChg chg="modSld">
      <pc:chgData name="Weigel Stefan (PAR-EPS)" userId="fd3b2067-2981-4ad8-bf3a-d2e1004e4fa8" providerId="ADAL" clId="{DFEA3FCE-DB50-48C5-B7F2-3CCC677D7B3A}" dt="2024-04-08T13:45:18.247" v="14" actId="207"/>
      <pc:docMkLst>
        <pc:docMk/>
      </pc:docMkLst>
      <pc:sldChg chg="modSp mod">
        <pc:chgData name="Weigel Stefan (PAR-EPS)" userId="fd3b2067-2981-4ad8-bf3a-d2e1004e4fa8" providerId="ADAL" clId="{DFEA3FCE-DB50-48C5-B7F2-3CCC677D7B3A}" dt="2024-04-08T13:45:18.247" v="14" actId="207"/>
        <pc:sldMkLst>
          <pc:docMk/>
          <pc:sldMk cId="3332483854" sldId="274"/>
        </pc:sldMkLst>
        <pc:spChg chg="mod">
          <ac:chgData name="Weigel Stefan (PAR-EPS)" userId="fd3b2067-2981-4ad8-bf3a-d2e1004e4fa8" providerId="ADAL" clId="{DFEA3FCE-DB50-48C5-B7F2-3CCC677D7B3A}" dt="2024-04-08T13:45:12.700" v="13" actId="1036"/>
          <ac:spMkLst>
            <pc:docMk/>
            <pc:sldMk cId="3332483854" sldId="274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DFEA3FCE-DB50-48C5-B7F2-3CCC677D7B3A}" dt="2024-04-08T13:45:12.700" v="13" actId="1036"/>
          <ac:spMkLst>
            <pc:docMk/>
            <pc:sldMk cId="3332483854" sldId="274"/>
            <ac:spMk id="10" creationId="{41B9B9AB-4B12-4760-AF37-4FABDDFAE68B}"/>
          </ac:spMkLst>
        </pc:spChg>
        <pc:graphicFrameChg chg="mod">
          <ac:chgData name="Weigel Stefan (PAR-EPS)" userId="fd3b2067-2981-4ad8-bf3a-d2e1004e4fa8" providerId="ADAL" clId="{DFEA3FCE-DB50-48C5-B7F2-3CCC677D7B3A}" dt="2024-04-08T13:45:18.247" v="1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Weigel Stefan (PAR-EPS)" userId="fd3b2067-2981-4ad8-bf3a-d2e1004e4fa8" providerId="ADAL" clId="{97FDA817-8934-479C-8634-2B940A066A76}"/>
    <pc:docChg chg="modSld">
      <pc:chgData name="Weigel Stefan (PAR-EPS)" userId="fd3b2067-2981-4ad8-bf3a-d2e1004e4fa8" providerId="ADAL" clId="{97FDA817-8934-479C-8634-2B940A066A76}" dt="2024-02-28T07:33:48.885" v="10" actId="27918"/>
      <pc:docMkLst>
        <pc:docMk/>
      </pc:docMkLst>
      <pc:sldChg chg="modSp mod">
        <pc:chgData name="Weigel Stefan (PAR-EPS)" userId="fd3b2067-2981-4ad8-bf3a-d2e1004e4fa8" providerId="ADAL" clId="{97FDA817-8934-479C-8634-2B940A066A76}" dt="2024-02-28T07:33:48.885" v="10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97FDA817-8934-479C-8634-2B940A066A76}" dt="2024-02-28T07:31:39.750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7FDA817-8934-479C-8634-2B940A066A76}" dt="2024-02-28T07:31:45.885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97FDA817-8934-479C-8634-2B940A066A76}" dt="2024-02-28T07:32:00.401" v="3" actId="14100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Weigel Stefan (PAR-EPS)" userId="fd3b2067-2981-4ad8-bf3a-d2e1004e4fa8" providerId="ADAL" clId="{CA03A927-7B28-4994-9655-F9D75C858FEC}"/>
    <pc:docChg chg="modSld">
      <pc:chgData name="Weigel Stefan (PAR-EPS)" userId="fd3b2067-2981-4ad8-bf3a-d2e1004e4fa8" providerId="ADAL" clId="{CA03A927-7B28-4994-9655-F9D75C858FEC}" dt="2025-02-21T09:08:36.069" v="15" actId="1076"/>
      <pc:docMkLst>
        <pc:docMk/>
      </pc:docMkLst>
      <pc:sldChg chg="modSp mod">
        <pc:chgData name="Weigel Stefan (PAR-EPS)" userId="fd3b2067-2981-4ad8-bf3a-d2e1004e4fa8" providerId="ADAL" clId="{CA03A927-7B28-4994-9655-F9D75C858FEC}" dt="2025-02-21T09:08:36.069" v="15" actId="1076"/>
        <pc:sldMkLst>
          <pc:docMk/>
          <pc:sldMk cId="3332483854" sldId="274"/>
        </pc:sldMkLst>
        <pc:spChg chg="mod">
          <ac:chgData name="Weigel Stefan (PAR-EPS)" userId="fd3b2067-2981-4ad8-bf3a-d2e1004e4fa8" providerId="ADAL" clId="{CA03A927-7B28-4994-9655-F9D75C858FEC}" dt="2025-02-21T09:07:11.572" v="14" actId="20577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CA03A927-7B28-4994-9655-F9D75C858FEC}" dt="2025-02-21T09:08:36.069" v="15" actId="1076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A20013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Zürich Altstetten</c:v>
                </c:pt>
                <c:pt idx="1">
                  <c:v>St. Gallen</c:v>
                </c:pt>
                <c:pt idx="2">
                  <c:v>Aarau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69700</c:v>
                </c:pt>
                <c:pt idx="1">
                  <c:v>77400</c:v>
                </c:pt>
                <c:pt idx="2">
                  <c:v>78600</c:v>
                </c:pt>
                <c:pt idx="3">
                  <c:v>84500</c:v>
                </c:pt>
                <c:pt idx="4">
                  <c:v>113800</c:v>
                </c:pt>
                <c:pt idx="5">
                  <c:v>127900</c:v>
                </c:pt>
                <c:pt idx="6">
                  <c:v>134700</c:v>
                </c:pt>
                <c:pt idx="7">
                  <c:v>140900</c:v>
                </c:pt>
                <c:pt idx="8">
                  <c:v>145400</c:v>
                </c:pt>
                <c:pt idx="9">
                  <c:v>173100</c:v>
                </c:pt>
                <c:pt idx="10">
                  <c:v>298900</c:v>
                </c:pt>
                <c:pt idx="11">
                  <c:v>405200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data!$H$2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spPr>
                  <a:solidFill>
                    <a:srgbClr val="A8A8A8"/>
                  </a:solidFill>
                </c:spPr>
                <c:invertIfNegative val="0"/>
                <c:dPt>
                  <c:idx val="10"/>
                  <c:invertIfNegative val="0"/>
                  <c:bubble3D val="0"/>
                  <c:extLst>
                    <c:ext xmlns:c16="http://schemas.microsoft.com/office/drawing/2014/chart" uri="{C3380CC4-5D6E-409C-BE32-E72D297353CC}">
                      <c16:uniqueId val="{00000001-F05A-4BFC-B039-8395A69970BE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data!$G$3:$G$14</c15:sqref>
                        </c15:formulaRef>
                      </c:ext>
                    </c:extLst>
                    <c:strCache>
                      <c:ptCount val="12"/>
                      <c:pt idx="0">
                        <c:v>Zürich Altstetten</c:v>
                      </c:pt>
                      <c:pt idx="1">
                        <c:v>St. Gallen</c:v>
                      </c:pt>
                      <c:pt idx="2">
                        <c:v>Aarau</c:v>
                      </c:pt>
                      <c:pt idx="3">
                        <c:v>Zürich Stadelhofen</c:v>
                      </c:pt>
                      <c:pt idx="4">
                        <c:v>Zürich Oerlikon</c:v>
                      </c:pt>
                      <c:pt idx="5">
                        <c:v>Lausanne</c:v>
                      </c:pt>
                      <c:pt idx="6">
                        <c:v>Winterthur</c:v>
                      </c:pt>
                      <c:pt idx="7">
                        <c:v>Basel SBB</c:v>
                      </c:pt>
                      <c:pt idx="8">
                        <c:v>Luzern</c:v>
                      </c:pt>
                      <c:pt idx="9">
                        <c:v>Genève</c:v>
                      </c:pt>
                      <c:pt idx="10">
                        <c:v>Bern</c:v>
                      </c:pt>
                      <c:pt idx="11">
                        <c:v>Zürich HB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data!$H$3:$H$14</c15:sqref>
                        </c15:formulaRef>
                      </c:ext>
                    </c:extLst>
                    <c:numCache>
                      <c:formatCode>#,##0</c:formatCode>
                      <c:ptCount val="12"/>
                      <c:pt idx="0">
                        <c:v>67100</c:v>
                      </c:pt>
                      <c:pt idx="1">
                        <c:v>77800</c:v>
                      </c:pt>
                      <c:pt idx="2">
                        <c:v>76500</c:v>
                      </c:pt>
                      <c:pt idx="3">
                        <c:v>86800</c:v>
                      </c:pt>
                      <c:pt idx="4">
                        <c:v>113900</c:v>
                      </c:pt>
                      <c:pt idx="5">
                        <c:v>125600</c:v>
                      </c:pt>
                      <c:pt idx="6">
                        <c:v>131100</c:v>
                      </c:pt>
                      <c:pt idx="7">
                        <c:v>140400</c:v>
                      </c:pt>
                      <c:pt idx="8">
                        <c:v>144100</c:v>
                      </c:pt>
                      <c:pt idx="9">
                        <c:v>171000</c:v>
                      </c:pt>
                      <c:pt idx="10">
                        <c:v>296500</c:v>
                      </c:pt>
                      <c:pt idx="11">
                        <c:v>399000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05A-4BFC-B039-8395A69970BE}"/>
                  </c:ext>
                </c:extLst>
              </c15:ser>
            </c15:filteredBarSeries>
          </c:ext>
        </c:extLst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CH" dirty="0"/>
              <a:t>Utenti della stazione.</a:t>
            </a:r>
            <a:br>
              <a:rPr lang="it-CH" dirty="0"/>
            </a:b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637975" y="5891987"/>
            <a:ext cx="7701265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it-IT" sz="1100" kern="0" dirty="0">
                <a:solidFill>
                  <a:srgbClr val="444444"/>
                </a:solidFill>
              </a:rPr>
              <a:t>Utenti della stazione: passeggeri dei treni o dei trasporti pubblici, clienti degli esercizi commerciali presenti in stazione, passanti.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5883770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403208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1400" spc="30" dirty="0">
                <a:solidFill>
                  <a:schemeClr val="accent3"/>
                </a:solidFill>
              </a:rPr>
              <a:t>Numero medio di movimenti di persone per giorno lavorativo</a:t>
            </a: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nel 2024.</a:t>
            </a:r>
            <a:r>
              <a:rPr lang="it-IT" sz="1400" spc="30" dirty="0">
                <a:solidFill>
                  <a:schemeClr val="accent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96e82a89-ba48-4728-b345-cf206dbec8f1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E09321-9038-4CA5-A2C3-6C39C5794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Utenti della stazione.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Utenti della stazione._x000b_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2025-02-24T12:55:38Z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