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8" r:id="rId7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A8A8A8"/>
    <a:srgbClr val="444444"/>
    <a:srgbClr val="EB0000"/>
    <a:srgbClr val="727272"/>
    <a:srgbClr val="BDBDBD"/>
    <a:srgbClr val="E5E5E5"/>
    <a:srgbClr val="D9D9D9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77658C47-6386-4422-8A11-BB4164473944}"/>
    <pc:docChg chg="modSld">
      <pc:chgData name="Weigel Stefan (PAR-EPS)" userId="fd3b2067-2981-4ad8-bf3a-d2e1004e4fa8" providerId="ADAL" clId="{77658C47-6386-4422-8A11-BB4164473944}" dt="2024-02-01T11:35:32.447" v="78" actId="27918"/>
      <pc:docMkLst>
        <pc:docMk/>
      </pc:docMkLst>
      <pc:sldChg chg="modSp mod">
        <pc:chgData name="Weigel Stefan (PAR-EPS)" userId="fd3b2067-2981-4ad8-bf3a-d2e1004e4fa8" providerId="ADAL" clId="{77658C47-6386-4422-8A11-BB4164473944}" dt="2024-02-01T11:35:32.447" v="78" actId="27918"/>
        <pc:sldMkLst>
          <pc:docMk/>
          <pc:sldMk cId="2131180641" sldId="398"/>
        </pc:sldMkLst>
        <pc:spChg chg="mod">
          <ac:chgData name="Weigel Stefan (PAR-EPS)" userId="fd3b2067-2981-4ad8-bf3a-d2e1004e4fa8" providerId="ADAL" clId="{77658C47-6386-4422-8A11-BB4164473944}" dt="2024-01-24T10:55:14.754" v="0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7658C47-6386-4422-8A11-BB4164473944}" dt="2024-01-31T15:30:38.928" v="63" actId="6549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77658C47-6386-4422-8A11-BB4164473944}" dt="2024-01-31T15:31:06.773" v="65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Weigel Stefan (PAR-EPS)" userId="fd3b2067-2981-4ad8-bf3a-d2e1004e4fa8" providerId="ADAL" clId="{35804F20-7E47-4AD9-8196-35F5E699E7C5}"/>
    <pc:docChg chg="undo custSel modSld">
      <pc:chgData name="Weigel Stefan (PAR-EPS)" userId="fd3b2067-2981-4ad8-bf3a-d2e1004e4fa8" providerId="ADAL" clId="{35804F20-7E47-4AD9-8196-35F5E699E7C5}" dt="2025-02-22T13:06:34.598" v="5"/>
      <pc:docMkLst>
        <pc:docMk/>
      </pc:docMkLst>
      <pc:sldChg chg="modSp mod">
        <pc:chgData name="Weigel Stefan (PAR-EPS)" userId="fd3b2067-2981-4ad8-bf3a-d2e1004e4fa8" providerId="ADAL" clId="{35804F20-7E47-4AD9-8196-35F5E699E7C5}" dt="2025-02-22T13:06:34.598" v="5"/>
        <pc:sldMkLst>
          <pc:docMk/>
          <pc:sldMk cId="2131180641" sldId="398"/>
        </pc:sldMkLst>
        <pc:graphicFrameChg chg="mod">
          <ac:chgData name="Weigel Stefan (PAR-EPS)" userId="fd3b2067-2981-4ad8-bf3a-d2e1004e4fa8" providerId="ADAL" clId="{35804F20-7E47-4AD9-8196-35F5E699E7C5}" dt="2025-02-22T13:06:34.598" v="5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Weigel Stefan (PAR-EPS)" userId="fd3b2067-2981-4ad8-bf3a-d2e1004e4fa8" providerId="ADAL" clId="{61CBD361-A071-4374-A77B-C27971A10617}"/>
    <pc:docChg chg="modSld">
      <pc:chgData name="Weigel Stefan (PAR-EPS)" userId="fd3b2067-2981-4ad8-bf3a-d2e1004e4fa8" providerId="ADAL" clId="{61CBD361-A071-4374-A77B-C27971A10617}" dt="2024-04-08T14:28:47.594" v="18" actId="27918"/>
      <pc:docMkLst>
        <pc:docMk/>
      </pc:docMkLst>
      <pc:sldChg chg="modSp mod setBg">
        <pc:chgData name="Weigel Stefan (PAR-EPS)" userId="fd3b2067-2981-4ad8-bf3a-d2e1004e4fa8" providerId="ADAL" clId="{61CBD361-A071-4374-A77B-C27971A10617}" dt="2024-04-08T14:28:47.594" v="18" actId="27918"/>
        <pc:sldMkLst>
          <pc:docMk/>
          <pc:sldMk cId="2131180641" sldId="398"/>
        </pc:sldMkLst>
        <pc:spChg chg="mod">
          <ac:chgData name="Weigel Stefan (PAR-EPS)" userId="fd3b2067-2981-4ad8-bf3a-d2e1004e4fa8" providerId="ADAL" clId="{61CBD361-A071-4374-A77B-C27971A10617}" dt="2024-04-08T14:27:21.140" v="7" actId="255"/>
          <ac:spMkLst>
            <pc:docMk/>
            <pc:sldMk cId="2131180641" sldId="398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61CBD361-A071-4374-A77B-C27971A10617}" dt="2024-04-08T14:27:16.406" v="5" actId="20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61CBD361-A071-4374-A77B-C27971A10617}" dt="2024-04-08T14:27:54.251" v="14" actId="207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Weigel Stefan (PAR-EPS)" userId="fd3b2067-2981-4ad8-bf3a-d2e1004e4fa8" providerId="ADAL" clId="{73F1AAB3-2F65-477E-B4F9-5E7BAE52ED0D}"/>
    <pc:docChg chg="modSld">
      <pc:chgData name="Weigel Stefan (PAR-EPS)" userId="fd3b2067-2981-4ad8-bf3a-d2e1004e4fa8" providerId="ADAL" clId="{73F1AAB3-2F65-477E-B4F9-5E7BAE52ED0D}" dt="2025-02-21T09:36:36.392" v="22" actId="27918"/>
      <pc:docMkLst>
        <pc:docMk/>
      </pc:docMkLst>
      <pc:sldChg chg="modSp mod">
        <pc:chgData name="Weigel Stefan (PAR-EPS)" userId="fd3b2067-2981-4ad8-bf3a-d2e1004e4fa8" providerId="ADAL" clId="{73F1AAB3-2F65-477E-B4F9-5E7BAE52ED0D}" dt="2025-02-21T09:36:36.392" v="22" actId="27918"/>
        <pc:sldMkLst>
          <pc:docMk/>
          <pc:sldMk cId="2131180641" sldId="398"/>
        </pc:sldMkLst>
        <pc:spChg chg="mod">
          <ac:chgData name="Weigel Stefan (PAR-EPS)" userId="fd3b2067-2981-4ad8-bf3a-d2e1004e4fa8" providerId="ADAL" clId="{73F1AAB3-2F65-477E-B4F9-5E7BAE52ED0D}" dt="2025-02-21T09:35:34.931" v="1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3F1AAB3-2F65-477E-B4F9-5E7BAE52ED0D}" dt="2025-02-21T09:35:51.961" v="15" actId="6549"/>
          <ac:spMkLst>
            <pc:docMk/>
            <pc:sldMk cId="2131180641" sldId="398"/>
            <ac:spMk id="11" creationId="{84F82B92-ACCD-41AC-8B9B-F49F946956E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481767889836509"/>
          <c:y val="6.7067820226175426E-2"/>
          <c:w val="0.67685986160557776"/>
          <c:h val="0.777779073912057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data!$H$2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C15-44C7-B782-A061291EEFA2}"/>
              </c:ext>
            </c:extLst>
          </c:dPt>
          <c:cat>
            <c:strRef>
              <c:f>data!$G$3:$G$10</c:f>
              <c:strCache>
                <c:ptCount val="8"/>
                <c:pt idx="0">
                  <c:v>Installations</c:v>
                </c:pt>
                <c:pt idx="1">
                  <c:v>Énergie et installations de production d’énergie</c:v>
                </c:pt>
                <c:pt idx="2">
                  <c:v>Construction</c:v>
                </c:pt>
                <c:pt idx="3">
                  <c:v>Autres</c:v>
                </c:pt>
                <c:pt idx="4">
                  <c:v>ICT et Matériel</c:v>
                </c:pt>
                <c:pt idx="5">
                  <c:v>Services</c:v>
                </c:pt>
                <c:pt idx="6">
                  <c:v>Véhicules</c:v>
                </c:pt>
                <c:pt idx="7">
                  <c:v>Génie civil</c:v>
                </c:pt>
              </c:strCache>
            </c:strRef>
          </c:cat>
          <c:val>
            <c:numRef>
              <c:f>data!$H$3:$H$10</c:f>
              <c:numCache>
                <c:formatCode>#,##0.00</c:formatCode>
                <c:ptCount val="8"/>
                <c:pt idx="0">
                  <c:v>0.31349202969999901</c:v>
                </c:pt>
                <c:pt idx="1">
                  <c:v>0.31344334757000003</c:v>
                </c:pt>
                <c:pt idx="2">
                  <c:v>0.40167851613</c:v>
                </c:pt>
                <c:pt idx="3">
                  <c:v>0.41474562457999797</c:v>
                </c:pt>
                <c:pt idx="4">
                  <c:v>0.655209899809999</c:v>
                </c:pt>
                <c:pt idx="5">
                  <c:v>0.86975615885999902</c:v>
                </c:pt>
                <c:pt idx="6">
                  <c:v>0.99190862616000008</c:v>
                </c:pt>
                <c:pt idx="7">
                  <c:v>1.5981177872900001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5-44C7-B782-A061291EEFA2}"/>
            </c:ext>
          </c:extLst>
        </c:ser>
        <c:ser>
          <c:idx val="1"/>
          <c:order val="1"/>
          <c:tx>
            <c:strRef>
              <c:f>data!$I$2</c:f>
              <c:strCache>
                <c:ptCount val="1"/>
                <c:pt idx="0">
                  <c:v>Étranger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strRef>
              <c:f>data!$G$3:$G$10</c:f>
              <c:strCache>
                <c:ptCount val="8"/>
                <c:pt idx="0">
                  <c:v>Installations</c:v>
                </c:pt>
                <c:pt idx="1">
                  <c:v>Énergie et installations de production d’énergie</c:v>
                </c:pt>
                <c:pt idx="2">
                  <c:v>Construction</c:v>
                </c:pt>
                <c:pt idx="3">
                  <c:v>Autres</c:v>
                </c:pt>
                <c:pt idx="4">
                  <c:v>ICT et Matériel</c:v>
                </c:pt>
                <c:pt idx="5">
                  <c:v>Services</c:v>
                </c:pt>
                <c:pt idx="6">
                  <c:v>Véhicules</c:v>
                </c:pt>
                <c:pt idx="7">
                  <c:v>Génie civil</c:v>
                </c:pt>
              </c:strCache>
            </c:strRef>
          </c:cat>
          <c:val>
            <c:numRef>
              <c:f>data!$I$3:$I$10</c:f>
              <c:numCache>
                <c:formatCode>#,##0.00</c:formatCode>
                <c:ptCount val="8"/>
                <c:pt idx="0">
                  <c:v>5.8654730660000001E-2</c:v>
                </c:pt>
                <c:pt idx="1">
                  <c:v>7.0197595789999997E-2</c:v>
                </c:pt>
                <c:pt idx="2">
                  <c:v>2.2845734000000004E-3</c:v>
                </c:pt>
                <c:pt idx="3">
                  <c:v>1.932106775E-2</c:v>
                </c:pt>
                <c:pt idx="4">
                  <c:v>8.9940276380000003E-2</c:v>
                </c:pt>
                <c:pt idx="5">
                  <c:v>7.5051500869999996E-2</c:v>
                </c:pt>
                <c:pt idx="6">
                  <c:v>0.20296823006</c:v>
                </c:pt>
                <c:pt idx="7">
                  <c:v>9.2815990649999999E-2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15-44C7-B782-A061291EE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4205696"/>
        <c:axId val="124203776"/>
      </c:barChart>
      <c:valAx>
        <c:axId val="124203776"/>
        <c:scaling>
          <c:orientation val="minMax"/>
          <c:max val="2"/>
          <c:min val="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5696"/>
        <c:crosses val="autoZero"/>
        <c:crossBetween val="between"/>
        <c:majorUnit val="0.5"/>
      </c:valAx>
      <c:catAx>
        <c:axId val="124205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0" vert="horz" anchor="b" anchorCtr="1"/>
          <a:lstStyle/>
          <a:p>
            <a:pPr algn="just"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3776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8147032258239507"/>
          <c:y val="0.91024550943477744"/>
          <c:w val="0.28898822757751641"/>
          <c:h val="4.527978894363850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0.92865</cdr:x>
      <cdr:y>0</cdr:y>
    </cdr:from>
    <cdr:to>
      <cdr:x>0.99114</cdr:x>
      <cdr:y>0.05227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680171" y="0"/>
          <a:ext cx="584098" cy="24196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>
              <a:solidFill>
                <a:schemeClr val="tx2"/>
              </a:solidFill>
            </a:rPr>
            <a:t>Md CHF</a:t>
          </a:r>
          <a:endParaRPr lang="de-CH" sz="11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Die Objektfolie. </a:t>
            </a:r>
            <a:br>
              <a:rPr lang="de-CH"/>
            </a:br>
            <a:r>
              <a:rPr lang="de-CH"/>
              <a:t>Titel bitte maximal zweizeilig.</a:t>
            </a:r>
            <a:endParaRPr lang="de-C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fr-FR" dirty="0"/>
              <a:t>Les CFF en tant que commanditaire en 2024</a:t>
            </a:r>
            <a:r>
              <a:rPr lang="de-CH" dirty="0"/>
              <a:t>.</a:t>
            </a:r>
            <a:br>
              <a:rPr lang="de-CH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/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6973129B-3766-41C3-BD0F-FBF7F523AB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0972022"/>
              </p:ext>
            </p:extLst>
          </p:nvPr>
        </p:nvGraphicFramePr>
        <p:xfrm>
          <a:off x="1357460" y="1247776"/>
          <a:ext cx="9347053" cy="462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7" y="6092825"/>
            <a:ext cx="9217025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1100" dirty="0">
                <a:solidFill>
                  <a:schemeClr val="tx2"/>
                </a:solidFill>
                <a:latin typeface="+mj-lt"/>
                <a:cs typeface="Arial" pitchFamily="34" charset="0"/>
              </a:rPr>
              <a:t>Volume total des achats en 2024: 6,17 milliards de francs, dont 90% des achats auprès de fournisseurs ayant leur siège en Suisse. 14 488 fournisseurs, dont 90% de fournisseurs ayant leur siège en Suisse (sont uniquement pris en compte les centres de coûts avec un volume d’achat supérieur à 2000 francs).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CE2534E-B1A7-A9E6-615D-864B28F50FD4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80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4088B8-6F0C-495F-B848-2D4C19E297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Les CFF en tant que commanditaire en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CFF en tant que commanditaire en 2024._x000b_</dc:title>
  <dc:creator>Meyer Raphael (KOM-PGA-VSF)</dc:creator>
  <cp:lastModifiedBy>Stefan Weigel (PAR-EPS)</cp:lastModifiedBy>
  <cp:revision>2</cp:revision>
  <cp:lastPrinted>2023-01-30T17:27:01Z</cp:lastPrinted>
  <dcterms:created xsi:type="dcterms:W3CDTF">2020-09-30T11:00:09Z</dcterms:created>
  <dcterms:modified xsi:type="dcterms:W3CDTF">2025-02-24T12:56:50Z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