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  <p15:guide id="12" orient="horz" pos="3453" userDrawn="1">
          <p15:clr>
            <a:srgbClr val="A4A3A4"/>
          </p15:clr>
        </p15:guide>
        <p15:guide id="13" pos="59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0"/>
    <a:srgbClr val="B00000"/>
    <a:srgbClr val="FF8989"/>
    <a:srgbClr val="D9D9D9"/>
    <a:srgbClr val="A1A1A1"/>
    <a:srgbClr val="404040"/>
    <a:srgbClr val="F80000"/>
    <a:srgbClr val="F6F6F6"/>
    <a:srgbClr val="444444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  <p:guide orient="horz" pos="2160"/>
        <p:guide orient="horz" pos="3453"/>
        <p:guide pos="59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CAA3FACC-5DF2-4D4C-A38E-5E304C88F060}"/>
    <pc:docChg chg="modSld">
      <pc:chgData name="Weigel Stefan (PAR-EPS)" userId="fd3b2067-2981-4ad8-bf3a-d2e1004e4fa8" providerId="ADAL" clId="{CAA3FACC-5DF2-4D4C-A38E-5E304C88F060}" dt="2025-02-22T13:30:52.734" v="27" actId="790"/>
      <pc:docMkLst>
        <pc:docMk/>
      </pc:docMkLst>
      <pc:sldChg chg="modSp mod">
        <pc:chgData name="Weigel Stefan (PAR-EPS)" userId="fd3b2067-2981-4ad8-bf3a-d2e1004e4fa8" providerId="ADAL" clId="{CAA3FACC-5DF2-4D4C-A38E-5E304C88F060}" dt="2025-02-22T13:30:52.734" v="27" actId="790"/>
        <pc:sldMkLst>
          <pc:docMk/>
          <pc:sldMk cId="1659961403" sldId="399"/>
        </pc:sldMkLst>
        <pc:spChg chg="mod">
          <ac:chgData name="Weigel Stefan (PAR-EPS)" userId="fd3b2067-2981-4ad8-bf3a-d2e1004e4fa8" providerId="ADAL" clId="{CAA3FACC-5DF2-4D4C-A38E-5E304C88F060}" dt="2025-02-22T13:26:43.637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AA3FACC-5DF2-4D4C-A38E-5E304C88F060}" dt="2025-02-22T13:30:52.734" v="2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AA3FACC-5DF2-4D4C-A38E-5E304C88F060}" dt="2025-02-22T13:26:59.360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C9F93C33-A376-423C-8203-DFBF328D0EE2}"/>
    <pc:docChg chg="modSld">
      <pc:chgData name="Weigel Stefan (PAR-EPS)" userId="fd3b2067-2981-4ad8-bf3a-d2e1004e4fa8" providerId="ADAL" clId="{C9F93C33-A376-423C-8203-DFBF328D0EE2}" dt="2024-04-22T07:49:31.383" v="39"/>
      <pc:docMkLst>
        <pc:docMk/>
      </pc:docMkLst>
      <pc:sldChg chg="modSp mod setBg">
        <pc:chgData name="Weigel Stefan (PAR-EPS)" userId="fd3b2067-2981-4ad8-bf3a-d2e1004e4fa8" providerId="ADAL" clId="{C9F93C33-A376-423C-8203-DFBF328D0EE2}" dt="2024-04-22T07:49:31.383" v="39"/>
        <pc:sldMkLst>
          <pc:docMk/>
          <pc:sldMk cId="1659961403" sldId="399"/>
        </pc:sldMkLst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9:54.138" v="37" actId="1038"/>
          <ac:spMkLst>
            <pc:docMk/>
            <pc:sldMk cId="1659961403" sldId="399"/>
            <ac:spMk id="12" creationId="{11507FF3-D0A7-4303-867B-DBB6D2D0206D}"/>
          </ac:spMkLst>
        </pc:spChg>
        <pc:graphicFrameChg chg="mod">
          <ac:chgData name="Weigel Stefan (PAR-EPS)" userId="fd3b2067-2981-4ad8-bf3a-d2e1004e4fa8" providerId="ADAL" clId="{C9F93C33-A376-423C-8203-DFBF328D0EE2}" dt="2024-04-12T08:19:02.259" v="14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C9F93C33-A376-423C-8203-DFBF328D0EE2}" dt="2024-04-22T07:49:31.383" v="39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FAF3997-168E-4EDA-9E50-C538B6D4555C}"/>
    <pc:docChg chg="modSld">
      <pc:chgData name="Weigel Stefan (PAR-EPS)" userId="fd3b2067-2981-4ad8-bf3a-d2e1004e4fa8" providerId="ADAL" clId="{8FAF3997-168E-4EDA-9E50-C538B6D4555C}" dt="2025-02-22T13:15:32.259" v="35" actId="1076"/>
      <pc:docMkLst>
        <pc:docMk/>
      </pc:docMkLst>
      <pc:sldChg chg="modSp mod">
        <pc:chgData name="Weigel Stefan (PAR-EPS)" userId="fd3b2067-2981-4ad8-bf3a-d2e1004e4fa8" providerId="ADAL" clId="{8FAF3997-168E-4EDA-9E50-C538B6D4555C}" dt="2025-02-22T13:15:32.259" v="35" actId="1076"/>
        <pc:sldMkLst>
          <pc:docMk/>
          <pc:sldMk cId="1659961403" sldId="399"/>
        </pc:sldMkLst>
        <pc:spChg chg="mod">
          <ac:chgData name="Weigel Stefan (PAR-EPS)" userId="fd3b2067-2981-4ad8-bf3a-d2e1004e4fa8" providerId="ADAL" clId="{8FAF3997-168E-4EDA-9E50-C538B6D4555C}" dt="2025-02-13T14:26:35.627" v="1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25.752" v="34" actId="1076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32.259" v="35" actId="1076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3:08:23.934" v="45"/>
      <pc:docMkLst>
        <pc:docMk/>
      </pc:docMkLst>
      <pc:sldChg chg="addSp modSp mod">
        <pc:chgData name="Weigel Stefan (PAR-EPS)" userId="fd3b2067-2981-4ad8-bf3a-d2e1004e4fa8" providerId="ADAL" clId="{914FFF5D-39D1-48F2-8B09-3118F0B2C534}" dt="2024-02-16T13:08:23.934" v="45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914FFF5D-39D1-48F2-8B09-3118F0B2C534}" dt="2024-02-16T13:08:23.934" v="45"/>
          <ac:spMkLst>
            <pc:docMk/>
            <pc:sldMk cId="1659961403" sldId="399"/>
            <ac:spMk id="3" creationId="{315380B8-1F1D-F904-610A-499F9FCB2846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Energieverbrauch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91C1-4368-8712-1FFA6E2A3F9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data!$E$3:$E$9</c:f>
              <c:strCache>
                <c:ptCount val="7"/>
                <c:pt idx="0">
                  <c:v>Consumo di corrente ferroviaria Traffico viaggiatori e merci FFS</c:v>
                </c:pt>
                <c:pt idx="1">
                  <c:v>Consumo proprio di corrente ferroviaria Infrastruttura Rete</c:v>
                </c:pt>
                <c:pt idx="2">
                  <c:v>Consumo proprio di corrente ferroviaria Infrastruttura Energia</c:v>
                </c:pt>
                <c:pt idx="3">
                  <c:v>Corrente per edifici e impianti</c:v>
                </c:pt>
                <c:pt idx="4">
                  <c:v>Carburante per trazione ferroviaria</c:v>
                </c:pt>
                <c:pt idx="5">
                  <c:v>Carburante per veicoli stradali, macchinari e apparecchi</c:v>
                </c:pt>
                <c:pt idx="6">
                  <c:v>Energia termica per immobili e impianti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1655.1478685919999</c:v>
                </c:pt>
                <c:pt idx="1">
                  <c:v>102.649135548</c:v>
                </c:pt>
                <c:pt idx="2">
                  <c:v>130.53450000000001</c:v>
                </c:pt>
                <c:pt idx="3">
                  <c:v>280.97292291000002</c:v>
                </c:pt>
                <c:pt idx="4">
                  <c:v>97.411128664619099</c:v>
                </c:pt>
                <c:pt idx="5">
                  <c:v>26.358783608618701</c:v>
                </c:pt>
                <c:pt idx="6">
                  <c:v>164.59561964452001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3015177378334406"/>
          <c:w val="0.87065602873911319"/>
          <c:h val="0.26984822621665594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Treibhausgasemissionen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FC46-4EEA-8EE7-1083D527B585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data!$E$3:$E$9</c:f>
              <c:strCache>
                <c:ptCount val="7"/>
                <c:pt idx="0">
                  <c:v>Corrente ferroviaria</c:v>
                </c:pt>
                <c:pt idx="1">
                  <c:v>Consumo proprio di corrente ferroviaria Infrastruttura Rete</c:v>
                </c:pt>
                <c:pt idx="2">
                  <c:v>Consumo proprio dovuto all’approntamento di corrente ferroviaria</c:v>
                </c:pt>
                <c:pt idx="3">
                  <c:v>Corrente per edifici e impianti</c:v>
                </c:pt>
                <c:pt idx="4">
                  <c:v>Carburante per trazione ferroviaria</c:v>
                </c:pt>
                <c:pt idx="5">
                  <c:v>Carburante per veicoli stradali, macchinari e apparecchi</c:v>
                </c:pt>
                <c:pt idx="6">
                  <c:v>Energia termica per immobili e impianti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1174.75821117745</c:v>
                </c:pt>
                <c:pt idx="1">
                  <c:v>73.871236170140193</c:v>
                </c:pt>
                <c:pt idx="2">
                  <c:v>0</c:v>
                </c:pt>
                <c:pt idx="3">
                  <c:v>221.581577607752</c:v>
                </c:pt>
                <c:pt idx="4">
                  <c:v>23970.876962423699</c:v>
                </c:pt>
                <c:pt idx="5">
                  <c:v>7108.4313460597896</c:v>
                </c:pt>
                <c:pt idx="6">
                  <c:v>21233.228871172902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Energia e clima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268707171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17700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1400" b="0" i="0" u="none" strike="noStrike" kern="1200" cap="none" spc="0" normalizeH="0" baseline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Consumo di energia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75389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Emissioni gas a effetto serra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778424658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901157" y="5372021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15380B8-1F1D-F904-610A-499F9FCB2846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A1A6F3C2-0B23-44FC-9D79-53AB7C77E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Energia e clima nel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 clima nel 2024.</dc:title>
  <dc:creator>Meyer Raphael (KOM-PGA-VSF)</dc:creator>
  <cp:lastModifiedBy>Stefan Weigel (PAR-EPS)</cp:lastModifiedBy>
  <cp:revision>56</cp:revision>
  <cp:lastPrinted>2024-02-16T13:08:26Z</cp:lastPrinted>
  <dcterms:created xsi:type="dcterms:W3CDTF">2020-09-30T11:00:09Z</dcterms:created>
  <dcterms:modified xsi:type="dcterms:W3CDTF">2025-02-24T12:58:19Z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