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444444"/>
    <a:srgbClr val="F6F6F6"/>
    <a:srgbClr val="BDBDBD"/>
    <a:srgbClr val="727272"/>
    <a:srgbClr val="E5E5E5"/>
    <a:srgbClr val="D9D9D9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42735900-987A-4A68-87CF-815903D0D2B3}"/>
    <pc:docChg chg="modSld">
      <pc:chgData name="Weigel Stefan (PAR-EPS)" userId="fd3b2067-2981-4ad8-bf3a-d2e1004e4fa8" providerId="ADAL" clId="{42735900-987A-4A68-87CF-815903D0D2B3}" dt="2024-02-01T17:23:35.291" v="5" actId="27918"/>
      <pc:docMkLst>
        <pc:docMk/>
      </pc:docMkLst>
      <pc:sldChg chg="mod">
        <pc:chgData name="Weigel Stefan (PAR-EPS)" userId="fd3b2067-2981-4ad8-bf3a-d2e1004e4fa8" providerId="ADAL" clId="{42735900-987A-4A68-87CF-815903D0D2B3}" dt="2024-02-01T17:23:35.291" v="5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Weigel Stefan (PAR-EPS)" userId="fd3b2067-2981-4ad8-bf3a-d2e1004e4fa8" providerId="ADAL" clId="{52BDDB0E-8054-4B84-83BF-1CA06539F159}"/>
    <pc:docChg chg="modSld">
      <pc:chgData name="Weigel Stefan (PAR-EPS)" userId="fd3b2067-2981-4ad8-bf3a-d2e1004e4fa8" providerId="ADAL" clId="{52BDDB0E-8054-4B84-83BF-1CA06539F159}" dt="2024-04-22T11:44:39.168" v="17" actId="554"/>
      <pc:docMkLst>
        <pc:docMk/>
      </pc:docMkLst>
      <pc:sldChg chg="modSp mod">
        <pc:chgData name="Weigel Stefan (PAR-EPS)" userId="fd3b2067-2981-4ad8-bf3a-d2e1004e4fa8" providerId="ADAL" clId="{52BDDB0E-8054-4B84-83BF-1CA06539F159}" dt="2024-04-22T11:44:39.168" v="17" actId="554"/>
        <pc:sldMkLst>
          <pc:docMk/>
          <pc:sldMk cId="2338066774" sldId="399"/>
        </pc:sldMkLst>
        <pc:spChg chg="mod">
          <ac:chgData name="Weigel Stefan (PAR-EPS)" userId="fd3b2067-2981-4ad8-bf3a-d2e1004e4fa8" providerId="ADAL" clId="{52BDDB0E-8054-4B84-83BF-1CA06539F159}" dt="2024-04-22T11:42:54.751" v="0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52BDDB0E-8054-4B84-83BF-1CA06539F159}" dt="2024-04-22T11:44:39.168" v="17" actId="554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52BDDB0E-8054-4B84-83BF-1CA06539F159}" dt="2024-04-22T11:44:39.168" v="17" actId="554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52BDDB0E-8054-4B84-83BF-1CA06539F159}" dt="2024-04-22T11:44:27.152" v="15" actId="207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S)" userId="fd3b2067-2981-4ad8-bf3a-d2e1004e4fa8" providerId="ADAL" clId="{A1A3D639-3142-44F7-B597-0CB5579B85F0}"/>
    <pc:docChg chg="modSld">
      <pc:chgData name="Weigel Stefan (PAR-ES)" userId="fd3b2067-2981-4ad8-bf3a-d2e1004e4fa8" providerId="ADAL" clId="{A1A3D639-3142-44F7-B597-0CB5579B85F0}" dt="2023-01-25T14:24:56.924" v="94" actId="692"/>
      <pc:docMkLst>
        <pc:docMk/>
      </pc:docMkLst>
      <pc:sldChg chg="modSp mod">
        <pc:chgData name="Weigel Stefan (PAR-ES)" userId="fd3b2067-2981-4ad8-bf3a-d2e1004e4fa8" providerId="ADAL" clId="{A1A3D639-3142-44F7-B597-0CB5579B85F0}" dt="2023-01-25T14:24:56.924" v="94" actId="692"/>
        <pc:sldMkLst>
          <pc:docMk/>
          <pc:sldMk cId="2338066774" sldId="399"/>
        </pc:sldMkLst>
        <pc:spChg chg="mod">
          <ac:chgData name="Weigel Stefan (PAR-ES)" userId="fd3b2067-2981-4ad8-bf3a-d2e1004e4fa8" providerId="ADAL" clId="{A1A3D639-3142-44F7-B597-0CB5579B85F0}" dt="2023-01-16T16:07:41.308" v="93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A1A3D639-3142-44F7-B597-0CB5579B85F0}" dt="2023-01-16T16:07:36.601" v="91" actId="1076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S)" userId="fd3b2067-2981-4ad8-bf3a-d2e1004e4fa8" providerId="ADAL" clId="{A1A3D639-3142-44F7-B597-0CB5579B85F0}" dt="2023-01-16T16:07:27.343" v="90" actId="1076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S)" userId="fd3b2067-2981-4ad8-bf3a-d2e1004e4fa8" providerId="ADAL" clId="{A1A3D639-3142-44F7-B597-0CB5579B85F0}" dt="2023-01-25T14:24:56.924" v="94" actId="692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565360FF-EC9C-4394-8998-800146E5C447}"/>
    <pc:docChg chg="custSel modSld">
      <pc:chgData name="Weigel Stefan (PAR-ES)" userId="fd3b2067-2981-4ad8-bf3a-d2e1004e4fa8" providerId="ADAL" clId="{565360FF-EC9C-4394-8998-800146E5C447}" dt="2023-01-25T14:27:27.650" v="15" actId="27918"/>
      <pc:docMkLst>
        <pc:docMk/>
      </pc:docMkLst>
      <pc:sldChg chg="modSp mod">
        <pc:chgData name="Weigel Stefan (PAR-ES)" userId="fd3b2067-2981-4ad8-bf3a-d2e1004e4fa8" providerId="ADAL" clId="{565360FF-EC9C-4394-8998-800146E5C447}" dt="2023-01-25T14:27:27.650" v="15" actId="27918"/>
        <pc:sldMkLst>
          <pc:docMk/>
          <pc:sldMk cId="2338066774" sldId="399"/>
        </pc:sldMkLst>
        <pc:spChg chg="mod">
          <ac:chgData name="Weigel Stefan (PAR-ES)" userId="fd3b2067-2981-4ad8-bf3a-d2e1004e4fa8" providerId="ADAL" clId="{565360FF-EC9C-4394-8998-800146E5C447}" dt="2023-01-25T14:26:46.117" v="5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565360FF-EC9C-4394-8998-800146E5C447}" dt="2023-01-25T14:27:05.650" v="11" actId="20577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S)" userId="fd3b2067-2981-4ad8-bf3a-d2e1004e4fa8" providerId="ADAL" clId="{565360FF-EC9C-4394-8998-800146E5C447}" dt="2023-01-25T14:27:15.455" v="12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D2229A7D-FB35-4333-8839-0EE1E4A7C010}"/>
    <pc:docChg chg="custSel modSld">
      <pc:chgData name="Weigel Stefan (PAR-EPS)" userId="fd3b2067-2981-4ad8-bf3a-d2e1004e4fa8" providerId="ADAL" clId="{D2229A7D-FB35-4333-8839-0EE1E4A7C010}" dt="2024-01-10T18:58:34.519" v="18" actId="20577"/>
      <pc:docMkLst>
        <pc:docMk/>
      </pc:docMkLst>
      <pc:sldChg chg="modSp mod">
        <pc:chgData name="Weigel Stefan (PAR-EPS)" userId="fd3b2067-2981-4ad8-bf3a-d2e1004e4fa8" providerId="ADAL" clId="{D2229A7D-FB35-4333-8839-0EE1E4A7C010}" dt="2024-01-10T18:58:34.519" v="18" actId="20577"/>
        <pc:sldMkLst>
          <pc:docMk/>
          <pc:sldMk cId="2338066774" sldId="399"/>
        </pc:sldMkLst>
        <pc:spChg chg="mod">
          <ac:chgData name="Weigel Stefan (PAR-EPS)" userId="fd3b2067-2981-4ad8-bf3a-d2e1004e4fa8" providerId="ADAL" clId="{D2229A7D-FB35-4333-8839-0EE1E4A7C010}" dt="2024-01-10T18:53:24.248" v="1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D2229A7D-FB35-4333-8839-0EE1E4A7C010}" dt="2024-01-10T18:58:34.519" v="18" actId="20577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D2229A7D-FB35-4333-8839-0EE1E4A7C010}" dt="2024-01-10T18:53:30.286" v="2" actId="255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Weigel Stefan (PAR-EPS)" userId="fd3b2067-2981-4ad8-bf3a-d2e1004e4fa8" providerId="ADAL" clId="{86634AE3-7FFE-4B1A-99BD-A5519357C993}"/>
    <pc:docChg chg="modSld">
      <pc:chgData name="Weigel Stefan (PAR-EPS)" userId="fd3b2067-2981-4ad8-bf3a-d2e1004e4fa8" providerId="ADAL" clId="{86634AE3-7FFE-4B1A-99BD-A5519357C993}" dt="2024-01-11T16:51:58.169" v="5" actId="27918"/>
      <pc:docMkLst>
        <pc:docMk/>
      </pc:docMkLst>
      <pc:sldChg chg="mod">
        <pc:chgData name="Weigel Stefan (PAR-EPS)" userId="fd3b2067-2981-4ad8-bf3a-d2e1004e4fa8" providerId="ADAL" clId="{86634AE3-7FFE-4B1A-99BD-A5519357C993}" dt="2024-01-11T16:51:58.169" v="5" actId="27918"/>
        <pc:sldMkLst>
          <pc:docMk/>
          <pc:sldMk cId="2338066774" sldId="399"/>
        </pc:sldMkLst>
      </pc:sldChg>
    </pc:docChg>
  </pc:docChgLst>
  <pc:docChgLst>
    <pc:chgData name="Weigel Stefan (PAR-EPS)" userId="fd3b2067-2981-4ad8-bf3a-d2e1004e4fa8" providerId="ADAL" clId="{AB4FA244-4261-4F2C-9D26-DF5145642BDE}"/>
    <pc:docChg chg="modSld">
      <pc:chgData name="Weigel Stefan (PAR-EPS)" userId="fd3b2067-2981-4ad8-bf3a-d2e1004e4fa8" providerId="ADAL" clId="{AB4FA244-4261-4F2C-9D26-DF5145642BDE}" dt="2025-02-24T08:20:31.529" v="4" actId="27918"/>
      <pc:docMkLst>
        <pc:docMk/>
      </pc:docMkLst>
      <pc:sldChg chg="modSp mod">
        <pc:chgData name="Weigel Stefan (PAR-EPS)" userId="fd3b2067-2981-4ad8-bf3a-d2e1004e4fa8" providerId="ADAL" clId="{AB4FA244-4261-4F2C-9D26-DF5145642BDE}" dt="2025-02-24T08:20:31.529" v="4" actId="27918"/>
        <pc:sldMkLst>
          <pc:docMk/>
          <pc:sldMk cId="2338066774" sldId="399"/>
        </pc:sldMkLst>
        <pc:spChg chg="mod">
          <ac:chgData name="Weigel Stefan (PAR-EPS)" userId="fd3b2067-2981-4ad8-bf3a-d2e1004e4fa8" providerId="ADAL" clId="{AB4FA244-4261-4F2C-9D26-DF5145642BDE}" dt="2025-02-24T08:20:21.270" v="1" actId="20577"/>
          <ac:spMkLst>
            <pc:docMk/>
            <pc:sldMk cId="2338066774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5011838962335"/>
          <c:y val="0.10745262598812517"/>
          <c:w val="0.73522028368375747"/>
          <c:h val="0.799464043454147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data!$C$20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CC5-4387-A227-3B5CA15071DA}"/>
              </c:ext>
            </c:extLst>
          </c:dPt>
          <c:cat>
            <c:strRef>
              <c:f>data!$B$21:$B$31</c:f>
              <c:strCache>
                <c:ptCount val="11"/>
                <c:pt idx="0">
                  <c:v>moins de 20 ans</c:v>
                </c:pt>
                <c:pt idx="1">
                  <c:v>entre 20 et 24 ans</c:v>
                </c:pt>
                <c:pt idx="2">
                  <c:v>entre 25 et 29 ans</c:v>
                </c:pt>
                <c:pt idx="3">
                  <c:v>entre 30 et 34 ans</c:v>
                </c:pt>
                <c:pt idx="4">
                  <c:v>entre 35 et 39 ans</c:v>
                </c:pt>
                <c:pt idx="5">
                  <c:v>entre 40 et 44 ans</c:v>
                </c:pt>
                <c:pt idx="6">
                  <c:v>entre 45 et 49 ans</c:v>
                </c:pt>
                <c:pt idx="7">
                  <c:v>entre 50 et 54 ans</c:v>
                </c:pt>
                <c:pt idx="8">
                  <c:v>entre 55 et 59 ans</c:v>
                </c:pt>
                <c:pt idx="9">
                  <c:v>entre 60 et 64 ans</c:v>
                </c:pt>
                <c:pt idx="10">
                  <c:v>65 ans et plus</c:v>
                </c:pt>
              </c:strCache>
            </c:strRef>
          </c:cat>
          <c:val>
            <c:numRef>
              <c:f>data!$C$21:$C$31</c:f>
              <c:numCache>
                <c:formatCode>#,##0</c:formatCode>
                <c:ptCount val="11"/>
                <c:pt idx="0">
                  <c:v>-112</c:v>
                </c:pt>
                <c:pt idx="1">
                  <c:v>-1111</c:v>
                </c:pt>
                <c:pt idx="2">
                  <c:v>-2021</c:v>
                </c:pt>
                <c:pt idx="3">
                  <c:v>-2912</c:v>
                </c:pt>
                <c:pt idx="4">
                  <c:v>-3212</c:v>
                </c:pt>
                <c:pt idx="5">
                  <c:v>-3219</c:v>
                </c:pt>
                <c:pt idx="6">
                  <c:v>-2874</c:v>
                </c:pt>
                <c:pt idx="7">
                  <c:v>-3379</c:v>
                </c:pt>
                <c:pt idx="8">
                  <c:v>-3889</c:v>
                </c:pt>
                <c:pt idx="9">
                  <c:v>-2972</c:v>
                </c:pt>
                <c:pt idx="10">
                  <c:v>-146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C5-4387-A227-3B5CA15071DA}"/>
            </c:ext>
          </c:extLst>
        </c:ser>
        <c:ser>
          <c:idx val="1"/>
          <c:order val="1"/>
          <c:tx>
            <c:strRef>
              <c:f>data!$D$20</c:f>
              <c:strCache>
                <c:ptCount val="1"/>
                <c:pt idx="0">
                  <c:v>Femmes</c:v>
                </c:pt>
              </c:strCache>
            </c:strRef>
          </c:tx>
          <c:spPr>
            <a:solidFill>
              <a:srgbClr val="B00000"/>
            </a:solidFill>
            <a:ln>
              <a:noFill/>
            </a:ln>
          </c:spPr>
          <c:invertIfNegative val="0"/>
          <c:cat>
            <c:strRef>
              <c:f>data!$B$21:$B$31</c:f>
              <c:strCache>
                <c:ptCount val="11"/>
                <c:pt idx="0">
                  <c:v>moins de 20 ans</c:v>
                </c:pt>
                <c:pt idx="1">
                  <c:v>entre 20 et 24 ans</c:v>
                </c:pt>
                <c:pt idx="2">
                  <c:v>entre 25 et 29 ans</c:v>
                </c:pt>
                <c:pt idx="3">
                  <c:v>entre 30 et 34 ans</c:v>
                </c:pt>
                <c:pt idx="4">
                  <c:v>entre 35 et 39 ans</c:v>
                </c:pt>
                <c:pt idx="5">
                  <c:v>entre 40 et 44 ans</c:v>
                </c:pt>
                <c:pt idx="6">
                  <c:v>entre 45 et 49 ans</c:v>
                </c:pt>
                <c:pt idx="7">
                  <c:v>entre 50 et 54 ans</c:v>
                </c:pt>
                <c:pt idx="8">
                  <c:v>entre 55 et 59 ans</c:v>
                </c:pt>
                <c:pt idx="9">
                  <c:v>entre 60 et 64 ans</c:v>
                </c:pt>
                <c:pt idx="10">
                  <c:v>65 ans et plus</c:v>
                </c:pt>
              </c:strCache>
            </c:strRef>
          </c:cat>
          <c:val>
            <c:numRef>
              <c:f>data!$D$21:$D$31</c:f>
              <c:numCache>
                <c:formatCode>#,##0</c:formatCode>
                <c:ptCount val="11"/>
                <c:pt idx="0">
                  <c:v>66</c:v>
                </c:pt>
                <c:pt idx="1">
                  <c:v>393</c:v>
                </c:pt>
                <c:pt idx="2">
                  <c:v>807</c:v>
                </c:pt>
                <c:pt idx="3">
                  <c:v>962</c:v>
                </c:pt>
                <c:pt idx="4">
                  <c:v>961</c:v>
                </c:pt>
                <c:pt idx="5">
                  <c:v>852</c:v>
                </c:pt>
                <c:pt idx="6">
                  <c:v>770</c:v>
                </c:pt>
                <c:pt idx="7">
                  <c:v>793</c:v>
                </c:pt>
                <c:pt idx="8">
                  <c:v>605</c:v>
                </c:pt>
                <c:pt idx="9">
                  <c:v>307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C5-4387-A227-3B5CA1507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25733120"/>
        <c:axId val="125422208"/>
      </c:barChart>
      <c:valAx>
        <c:axId val="125422208"/>
        <c:scaling>
          <c:orientation val="minMax"/>
          <c:max val="2000"/>
          <c:min val="-5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;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50">
                <a:solidFill>
                  <a:srgbClr val="444444"/>
                </a:solidFill>
              </a:defRPr>
            </a:pPr>
            <a:endParaRPr lang="de-DE"/>
          </a:p>
        </c:txPr>
        <c:crossAx val="125733120"/>
        <c:crossesAt val="1"/>
        <c:crossBetween val="between"/>
        <c:majorUnit val="2000"/>
      </c:valAx>
      <c:catAx>
        <c:axId val="12573312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high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422208"/>
        <c:crosses val="max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0.55758</cdr:x>
      <cdr:y>0.04657</cdr:y>
    </cdr:from>
    <cdr:to>
      <cdr:x>0.624</cdr:x>
      <cdr:y>0.10066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5576243" y="208331"/>
          <a:ext cx="66421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>
              <a:solidFill>
                <a:srgbClr val="444444"/>
              </a:solidFill>
            </a:rPr>
            <a:t>Hommes </a:t>
          </a:r>
          <a:endParaRPr lang="de-CH" sz="11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0.66814</cdr:x>
      <cdr:y>0.04427</cdr:y>
    </cdr:from>
    <cdr:to>
      <cdr:x>0.73167</cdr:x>
      <cdr:y>0.09836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6681931" y="198042"/>
          <a:ext cx="63535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>
              <a:solidFill>
                <a:srgbClr val="444444"/>
              </a:solidFill>
            </a:rPr>
            <a:t>Femmes </a:t>
          </a:r>
          <a:endParaRPr lang="de-CH" sz="11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fr-FR" dirty="0"/>
              <a:t>Répartition des collaboratrices et collaborateurs selon leur âge en 2024.</a:t>
            </a: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60987" y="6075491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</a:rPr>
              <a:t>reporting.sbb.ch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703246" y="6075491"/>
            <a:ext cx="6277702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1100" dirty="0">
                <a:solidFill>
                  <a:srgbClr val="444444"/>
                </a:solidFill>
                <a:latin typeface="+mj-lt"/>
                <a:cs typeface="Arial" pitchFamily="34" charset="0"/>
              </a:rPr>
              <a:t>Moyenne annuelle des collaboratrices et collaborateurs. CFF SA et CFF Cargo SA (Suisse).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67E5BF1A-DCFF-4431-8721-9C385B8E6F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5082103"/>
              </p:ext>
            </p:extLst>
          </p:nvPr>
        </p:nvGraphicFramePr>
        <p:xfrm>
          <a:off x="703716" y="1402252"/>
          <a:ext cx="10000795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8066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0F7C19-F239-4EE3-B803-001A91C3F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6e82a89-ba48-4728-b345-cf206dbec8f1"/>
    <ds:schemaRef ds:uri="2f5c8543-cf23-4718-a3b8-32b0a91d511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48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Répartition des collaboratrices et collaborateurs selon leur âge en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Répartition des collaboratrices et collaborateurs selon leur âge en 2024.</dc:title>
  <dc:creator>Meyer Raphael (KOM-PGA-VSF)</dc:creator>
  <cp:lastModifiedBy>Stefan Weigel (PAR-EPS)</cp:lastModifiedBy>
  <cp:revision>55</cp:revision>
  <dcterms:created xsi:type="dcterms:W3CDTF">2020-09-30T11:00:09Z</dcterms:created>
  <dcterms:modified xsi:type="dcterms:W3CDTF">2025-02-24T12:59:26Z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