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6F6F6"/>
    <a:srgbClr val="D9D9D9"/>
    <a:srgbClr val="BDBDBD"/>
    <a:srgbClr val="727272"/>
    <a:srgbClr val="E5E5E5"/>
    <a:srgbClr val="444444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16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A1B00ADC-F756-4E14-89E2-76E4C79AF682}"/>
    <pc:docChg chg="modSld">
      <pc:chgData name="Weigel Stefan (PAR-EPS)" userId="fd3b2067-2981-4ad8-bf3a-d2e1004e4fa8" providerId="ADAL" clId="{A1B00ADC-F756-4E14-89E2-76E4C79AF682}" dt="2025-04-25T14:32:23.562" v="48" actId="27918"/>
      <pc:docMkLst>
        <pc:docMk/>
      </pc:docMkLst>
      <pc:sldChg chg="modSp mod">
        <pc:chgData name="Weigel Stefan (PAR-EPS)" userId="fd3b2067-2981-4ad8-bf3a-d2e1004e4fa8" providerId="ADAL" clId="{A1B00ADC-F756-4E14-89E2-76E4C79AF682}" dt="2025-04-25T14:32:23.562" v="48" actId="27918"/>
        <pc:sldMkLst>
          <pc:docMk/>
          <pc:sldMk cId="2378578510" sldId="412"/>
        </pc:sldMkLst>
        <pc:spChg chg="mod">
          <ac:chgData name="Weigel Stefan (PAR-EPS)" userId="fd3b2067-2981-4ad8-bf3a-d2e1004e4fa8" providerId="ADAL" clId="{A1B00ADC-F756-4E14-89E2-76E4C79AF682}" dt="2025-04-25T13:38:47.044" v="1" actId="20577"/>
          <ac:spMkLst>
            <pc:docMk/>
            <pc:sldMk cId="2378578510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A1B00ADC-F756-4E14-89E2-76E4C79AF682}" dt="2025-04-25T13:38:57.647" v="2" actId="6549"/>
          <ac:spMkLst>
            <pc:docMk/>
            <pc:sldMk cId="2378578510" sldId="412"/>
            <ac:spMk id="10" creationId="{7C1F5462-CEF0-4F61-8CF0-966B6E3CE5FA}"/>
          </ac:spMkLst>
        </pc:spChg>
        <pc:spChg chg="mod">
          <ac:chgData name="Weigel Stefan (PAR-EPS)" userId="fd3b2067-2981-4ad8-bf3a-d2e1004e4fa8" providerId="ADAL" clId="{A1B00ADC-F756-4E14-89E2-76E4C79AF682}" dt="2025-04-25T14:20:58.306" v="42" actId="14100"/>
          <ac:spMkLst>
            <pc:docMk/>
            <pc:sldMk cId="2378578510" sldId="412"/>
            <ac:spMk id="11" creationId="{CAAD78FC-EBAB-42C7-8FC8-FD065083F07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36688667121836"/>
          <c:y val="4.3209984459797866E-2"/>
          <c:w val="0.68332967651412979"/>
          <c:h val="0.685766700242007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data!$G$1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1CA-4EBE-982D-7600ECF50D19}"/>
              </c:ext>
            </c:extLst>
          </c:dPt>
          <c:cat>
            <c:strRef>
              <c:f>data!$G$4:$G$15</c:f>
              <c:strCache>
                <c:ptCount val="12"/>
                <c:pt idx="0">
                  <c:v>Zürich Flughafen</c:v>
                </c:pt>
                <c:pt idx="1">
                  <c:v>Zürich Hardbrücke</c:v>
                </c:pt>
                <c:pt idx="2">
                  <c:v>Zürich Stadelhofen</c:v>
                </c:pt>
                <c:pt idx="3">
                  <c:v>Olten</c:v>
                </c:pt>
                <c:pt idx="4">
                  <c:v>Genève</c:v>
                </c:pt>
                <c:pt idx="5">
                  <c:v>Zürich Oerlikon</c:v>
                </c:pt>
                <c:pt idx="6">
                  <c:v>Basel SBB</c:v>
                </c:pt>
                <c:pt idx="7">
                  <c:v>Luzern</c:v>
                </c:pt>
                <c:pt idx="8">
                  <c:v>Lausanne</c:v>
                </c:pt>
                <c:pt idx="9">
                  <c:v>Winterthur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data!$H$4:$H$15</c:f>
              <c:numCache>
                <c:formatCode>#,##0</c:formatCode>
                <c:ptCount val="12"/>
                <c:pt idx="0">
                  <c:v>52900</c:v>
                </c:pt>
                <c:pt idx="1">
                  <c:v>61400</c:v>
                </c:pt>
                <c:pt idx="2">
                  <c:v>83700</c:v>
                </c:pt>
                <c:pt idx="3">
                  <c:v>84500</c:v>
                </c:pt>
                <c:pt idx="4">
                  <c:v>89800</c:v>
                </c:pt>
                <c:pt idx="5">
                  <c:v>98100</c:v>
                </c:pt>
                <c:pt idx="6">
                  <c:v>109000</c:v>
                </c:pt>
                <c:pt idx="7">
                  <c:v>109800</c:v>
                </c:pt>
                <c:pt idx="8">
                  <c:v>112600</c:v>
                </c:pt>
                <c:pt idx="9">
                  <c:v>114300</c:v>
                </c:pt>
                <c:pt idx="10">
                  <c:v>193100</c:v>
                </c:pt>
                <c:pt idx="11">
                  <c:v>438300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CA-4EBE-982D-7600ECF50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9945472"/>
        <c:axId val="13994393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data!$I$1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rgbClr val="C0C0C0"/>
                  </a:solidFill>
                </c:spPr>
                <c:invertIfNegative val="0"/>
                <c:val>
                  <c:numRef>
                    <c:extLst>
                      <c:ext uri="{02D57815-91ED-43cb-92C2-25804820EDAC}">
                        <c15:formulaRef>
                          <c15:sqref>data!$I$4:$I$15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52500</c:v>
                      </c:pt>
                      <c:pt idx="1">
                        <c:v>59700</c:v>
                      </c:pt>
                      <c:pt idx="2">
                        <c:v>82800</c:v>
                      </c:pt>
                      <c:pt idx="3">
                        <c:v>83000</c:v>
                      </c:pt>
                      <c:pt idx="4">
                        <c:v>70700</c:v>
                      </c:pt>
                      <c:pt idx="5">
                        <c:v>94700</c:v>
                      </c:pt>
                      <c:pt idx="6">
                        <c:v>111000</c:v>
                      </c:pt>
                      <c:pt idx="7">
                        <c:v>97900</c:v>
                      </c:pt>
                      <c:pt idx="8">
                        <c:v>102500</c:v>
                      </c:pt>
                      <c:pt idx="9">
                        <c:v>109300</c:v>
                      </c:pt>
                      <c:pt idx="10">
                        <c:v>206400</c:v>
                      </c:pt>
                      <c:pt idx="11">
                        <c:v>471300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329-4BC0-B2A2-0C7A0E889DD6}"/>
                  </c:ext>
                </c:extLst>
              </c15:ser>
            </c15:filteredBarSeries>
          </c:ext>
        </c:extLst>
      </c:barChart>
      <c:valAx>
        <c:axId val="139943936"/>
        <c:scaling>
          <c:orientation val="minMax"/>
        </c:scaling>
        <c:delete val="0"/>
        <c:axPos val="b"/>
        <c:majorGridlines/>
        <c:numFmt formatCode="#\ ##0" sourceLinked="0"/>
        <c:majorTickMark val="out"/>
        <c:minorTickMark val="none"/>
        <c:tickLblPos val="nextTo"/>
        <c:spPr>
          <a:ln>
            <a:noFill/>
          </a:ln>
        </c:spPr>
        <c:crossAx val="139945472"/>
        <c:crosses val="autoZero"/>
        <c:crossBetween val="between"/>
        <c:majorUnit val="100000"/>
      </c:valAx>
      <c:catAx>
        <c:axId val="139945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crossAx val="139943936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25.04.2025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A05204AB-07B8-4463-897A-7AAA87D1D0A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A05204AB-07B8-4463-897A-7AAA87D1D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D73BCCFE-9C49-4674-8A05-73BACB5E5D6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Ein- und Aussteigende an den Bahnhöfen im 2024.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334044518"/>
              </p:ext>
            </p:extLst>
          </p:nvPr>
        </p:nvGraphicFramePr>
        <p:xfrm>
          <a:off x="388189" y="1652791"/>
          <a:ext cx="11252949" cy="520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7C1F5462-CEF0-4F61-8CF0-966B6E3CE5F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Durchschnittliche Anzahl Ein- und Aussteiger pro Werktag.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AAD78FC-EBAB-42C7-8FC8-FD065083F070}"/>
              </a:ext>
            </a:extLst>
          </p:cNvPr>
          <p:cNvSpPr txBox="1"/>
          <p:nvPr/>
        </p:nvSpPr>
        <p:spPr>
          <a:xfrm>
            <a:off x="1487488" y="6106515"/>
            <a:ext cx="8126591" cy="46166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Dargestellt sind die 12 frequenzstärksten Bahnhöfe, berücksichtigt werden Passagiere der Eisenbahn. Zürich HB: ohne SZU; Bern: ohne RBS; Basel SBB und Genève: Einsteigende in Richtung Ausland und Aussteigende aus dem Ausland sind nur zum Teil erfasst; Zürich Stadelhofen: ohne FB. Bezug: Fahrplanjahr 2024.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9770BBD-8851-4CD7-9A78-C7E91EAF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3785785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wXLvQNESZ6lzyxrEfKKj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2f5c8543-cf23-4718-a3b8-32b0a91d511a"/>
    <ds:schemaRef ds:uri="http://purl.org/dc/elements/1.1/"/>
    <ds:schemaRef ds:uri="http://schemas.microsoft.com/office/infopath/2007/PartnerControls"/>
    <ds:schemaRef ds:uri="96e82a89-ba48-4728-b345-cf206dbec8f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1BB35A3-B612-4CFF-8787-B9EE2F94B9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91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Ein- und Aussteigende an den Bahnhöfen im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Ein- und Aussteigende an den Bahnhöfen im 2024.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2025-04-25T14:34:30Z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