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8BB56DF4-F735-496B-950F-08728B603B92}"/>
    <pc:docChg chg="delSld">
      <pc:chgData name="Meyer Raphael (PAR-ES)" userId="79615dfe-ed48-4e74-a40f-4f7b034c1c27" providerId="ADAL" clId="{8BB56DF4-F735-496B-950F-08728B603B92}" dt="2022-02-21T11:05:14.687" v="0" actId="47"/>
      <pc:docMkLst>
        <pc:docMk/>
      </pc:docMkLst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1838343115" sldId="402"/>
        </pc:sldMkLst>
      </pc:sldChg>
      <pc:sldChg chg="del">
        <pc:chgData name="Meyer Raphael (PAR-ES)" userId="79615dfe-ed48-4e74-a40f-4f7b034c1c27" providerId="ADAL" clId="{8BB56DF4-F735-496B-950F-08728B603B92}" dt="2022-02-21T11:05:14.687" v="0" actId="47"/>
        <pc:sldMkLst>
          <pc:docMk/>
          <pc:sldMk cId="3015962495" sldId="403"/>
        </pc:sldMkLst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D81561D3-5E31-4CB8-8B0F-BE1FCFC5AF04}"/>
    <pc:docChg chg="modSld">
      <pc:chgData name="Weigel Stefan (PAR-EPS)" userId="fd3b2067-2981-4ad8-bf3a-d2e1004e4fa8" providerId="ADAL" clId="{D81561D3-5E31-4CB8-8B0F-BE1FCFC5AF04}" dt="2024-02-28T07:52:08.557" v="77" actId="27918"/>
      <pc:docMkLst>
        <pc:docMk/>
      </pc:docMkLst>
      <pc:sldChg chg="modSp mod">
        <pc:chgData name="Weigel Stefan (PAR-EPS)" userId="fd3b2067-2981-4ad8-bf3a-d2e1004e4fa8" providerId="ADAL" clId="{D81561D3-5E31-4CB8-8B0F-BE1FCFC5AF04}" dt="2024-02-28T07:52:08.557" v="77" actId="27918"/>
        <pc:sldMkLst>
          <pc:docMk/>
          <pc:sldMk cId="57003221" sldId="400"/>
        </pc:sldMkLst>
        <pc:spChg chg="mod">
          <ac:chgData name="Weigel Stefan (PAR-EPS)" userId="fd3b2067-2981-4ad8-bf3a-d2e1004e4fa8" providerId="ADAL" clId="{D81561D3-5E31-4CB8-8B0F-BE1FCFC5AF04}" dt="2024-02-28T07:51:20.419" v="71" actId="1035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Weigel Stefan (PAR-EPS)" userId="fd3b2067-2981-4ad8-bf3a-d2e1004e4fa8" providerId="ADAL" clId="{D81561D3-5E31-4CB8-8B0F-BE1FCFC5AF04}" dt="2024-02-28T07:51:53.897" v="75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D81561D3-5E31-4CB8-8B0F-BE1FCFC5AF04}" dt="2024-02-28T07:51:36.280" v="73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Weigel Stefan (PAR-EPS)" userId="fd3b2067-2981-4ad8-bf3a-d2e1004e4fa8" providerId="ADAL" clId="{D81561D3-5E31-4CB8-8B0F-BE1FCFC5AF04}" dt="2024-02-28T07:51:31.982" v="72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151144B7-34C6-42AF-9DC6-93259298E345}"/>
    <pc:docChg chg="modSld">
      <pc:chgData name="Meyer Raphael (PAR-ES)" userId="79615dfe-ed48-4e74-a40f-4f7b034c1c27" providerId="ADAL" clId="{151144B7-34C6-42AF-9DC6-93259298E345}" dt="2023-02-22T13:16:29.963" v="9" actId="20577"/>
      <pc:docMkLst>
        <pc:docMk/>
      </pc:docMkLst>
      <pc:sldChg chg="modSp mod">
        <pc:chgData name="Meyer Raphael (PAR-ES)" userId="79615dfe-ed48-4e74-a40f-4f7b034c1c27" providerId="ADAL" clId="{151144B7-34C6-42AF-9DC6-93259298E345}" dt="2023-02-22T13:16:29.963" v="9" actId="20577"/>
        <pc:sldMkLst>
          <pc:docMk/>
          <pc:sldMk cId="57003221" sldId="400"/>
        </pc:sldMkLst>
        <pc:spChg chg="mod">
          <ac:chgData name="Meyer Raphael (PAR-ES)" userId="79615dfe-ed48-4e74-a40f-4f7b034c1c27" providerId="ADAL" clId="{151144B7-34C6-42AF-9DC6-93259298E345}" dt="2023-02-22T13:16:29.963" v="9" actId="20577"/>
          <ac:spMkLst>
            <pc:docMk/>
            <pc:sldMk cId="57003221" sldId="400"/>
            <ac:spMk id="10" creationId="{A424E1BC-05C2-425D-871B-AFDD25022AB3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52266AE8-F51F-40BA-A4B7-4B0D6766C13C}"/>
    <pc:docChg chg="modSld">
      <pc:chgData name="Weigel Stefan (PAR-EPS)" userId="fd3b2067-2981-4ad8-bf3a-d2e1004e4fa8" providerId="ADAL" clId="{52266AE8-F51F-40BA-A4B7-4B0D6766C13C}" dt="2024-02-28T08:02:32.303" v="25"/>
      <pc:docMkLst>
        <pc:docMk/>
      </pc:docMkLst>
      <pc:sldChg chg="modSp mod">
        <pc:chgData name="Weigel Stefan (PAR-EPS)" userId="fd3b2067-2981-4ad8-bf3a-d2e1004e4fa8" providerId="ADAL" clId="{52266AE8-F51F-40BA-A4B7-4B0D6766C13C}" dt="2024-02-28T08:02:32.303" v="25"/>
        <pc:sldMkLst>
          <pc:docMk/>
          <pc:sldMk cId="57003221" sldId="400"/>
        </pc:sldMkLst>
        <pc:spChg chg="mod">
          <ac:chgData name="Weigel Stefan (PAR-EPS)" userId="fd3b2067-2981-4ad8-bf3a-d2e1004e4fa8" providerId="ADAL" clId="{52266AE8-F51F-40BA-A4B7-4B0D6766C13C}" dt="2024-02-28T07:53:16.864" v="2" actId="20577"/>
          <ac:spMkLst>
            <pc:docMk/>
            <pc:sldMk cId="57003221" sldId="400"/>
            <ac:spMk id="10" creationId="{A424E1BC-05C2-425D-871B-AFDD25022AB3}"/>
          </ac:spMkLst>
        </pc:spChg>
        <pc:graphicFrameChg chg="mod">
          <ac:chgData name="Weigel Stefan (PAR-EPS)" userId="fd3b2067-2981-4ad8-bf3a-d2e1004e4fa8" providerId="ADAL" clId="{52266AE8-F51F-40BA-A4B7-4B0D6766C13C}" dt="2024-02-28T08:02:32.303" v="25"/>
          <ac:graphicFrameMkLst>
            <pc:docMk/>
            <pc:sldMk cId="57003221" sldId="400"/>
            <ac:graphicFrameMk id="9" creationId="{CB25D658-4CAC-4D7D-8D2D-42B74A2C2DC7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583198948716348"/>
          <c:w val="0.80645743150249427"/>
          <c:h val="0.58900002153073283"/>
        </c:manualLayout>
      </c:layout>
      <c:doughnutChart>
        <c:varyColors val="1"/>
        <c:ser>
          <c:idx val="8"/>
          <c:order val="0"/>
          <c:tx>
            <c:strRef>
              <c:f>data!$A$2</c:f>
              <c:strCache>
                <c:ptCount val="1"/>
                <c:pt idx="0">
                  <c:v>Identifier</c:v>
                </c:pt>
              </c:strCache>
            </c:strRef>
          </c:tx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82-494C-8C9A-52E95D3FDF26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82-494C-8C9A-52E95D3FDF26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482-494C-8C9A-52E95D3FDF26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82-494C-8C9A-52E95D3FDF26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82-494C-8C9A-52E95D3FDF26}"/>
              </c:ext>
            </c:extLst>
          </c:dPt>
          <c:cat>
            <c:strRef>
              <c:f>data!$F$3:$F$7</c:f>
              <c:strCache>
                <c:ptCount val="5"/>
                <c:pt idx="0">
                  <c:v>40% – Traffic revenue</c:v>
                </c:pt>
                <c:pt idx="1">
                  <c:v>6% – Rental income from real estate</c:v>
                </c:pt>
                <c:pt idx="2">
                  <c:v>14% – Other income</c:v>
                </c:pt>
                <c:pt idx="3">
                  <c:v>13% – Own work capitalised</c:v>
                </c:pt>
                <c:pt idx="4">
                  <c:v>28% – Public-sector funding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4577.5478142690199</c:v>
                </c:pt>
                <c:pt idx="1">
                  <c:v>685.68174177096</c:v>
                </c:pt>
                <c:pt idx="2">
                  <c:v>1584.25570858476</c:v>
                </c:pt>
                <c:pt idx="3">
                  <c:v>1429.4126206200001</c:v>
                </c:pt>
                <c:pt idx="4">
                  <c:v>3147.3578548324599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2-494C-8C9A-52E95D3FD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780772617578785"/>
          <c:w val="0.65817314502551627"/>
          <c:h val="0.16631943798218349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4313050750492082"/>
          <c:w val="0.786749199244825"/>
          <c:h val="0.57871019757027164"/>
        </c:manualLayout>
      </c:layout>
      <c:doughnutChart>
        <c:varyColors val="1"/>
        <c:ser>
          <c:idx val="8"/>
          <c:order val="0"/>
          <c:dPt>
            <c:idx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1445-4689-BDD6-B55B5B4ABA67}"/>
              </c:ext>
            </c:extLst>
          </c:dPt>
          <c:dPt>
            <c:idx val="1"/>
            <c:bubble3D val="0"/>
            <c:spPr>
              <a:solidFill>
                <a:srgbClr val="8D8D8D"/>
              </a:solidFill>
            </c:spPr>
            <c:extLst>
              <c:ext xmlns:c16="http://schemas.microsoft.com/office/drawing/2014/chart" uri="{C3380CC4-5D6E-409C-BE32-E72D297353CC}">
                <c16:uniqueId val="{00000003-1445-4689-BDD6-B55B5B4ABA67}"/>
              </c:ext>
            </c:extLst>
          </c:dPt>
          <c:dPt>
            <c:idx val="2"/>
            <c:bubble3D val="0"/>
            <c:spPr>
              <a:solidFill>
                <a:srgbClr val="A8A8A8"/>
              </a:solidFill>
            </c:spPr>
            <c:extLst>
              <c:ext xmlns:c16="http://schemas.microsoft.com/office/drawing/2014/chart" uri="{C3380CC4-5D6E-409C-BE32-E72D297353CC}">
                <c16:uniqueId val="{00000005-1445-4689-BDD6-B55B5B4ABA67}"/>
              </c:ext>
            </c:extLst>
          </c:dPt>
          <c:dPt>
            <c:idx val="3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7-1445-4689-BDD6-B55B5B4ABA67}"/>
              </c:ext>
            </c:extLst>
          </c:dPt>
          <c:dPt>
            <c:idx val="4"/>
            <c:bubble3D val="0"/>
            <c:spPr>
              <a:solidFill>
                <a:srgbClr val="F6F6F6"/>
              </a:solidFill>
            </c:spPr>
            <c:extLst>
              <c:ext xmlns:c16="http://schemas.microsoft.com/office/drawing/2014/chart" uri="{C3380CC4-5D6E-409C-BE32-E72D297353CC}">
                <c16:uniqueId val="{00000009-1445-4689-BDD6-B55B5B4ABA67}"/>
              </c:ext>
            </c:extLst>
          </c:dPt>
          <c:cat>
            <c:strRef>
              <c:f>data!$F$3:$F$7</c:f>
              <c:strCache>
                <c:ptCount val="5"/>
                <c:pt idx="0">
                  <c:v>42% – Personnel expenses</c:v>
                </c:pt>
                <c:pt idx="1">
                  <c:v>8% – Cost of materials</c:v>
                </c:pt>
                <c:pt idx="2">
                  <c:v>11% – Third-party operating and maintenance services</c:v>
                </c:pt>
                <c:pt idx="3">
                  <c:v>16% – Other expenses</c:v>
                </c:pt>
                <c:pt idx="4">
                  <c:v>23% – Depreciation</c:v>
                </c:pt>
              </c:strCache>
            </c:strRef>
          </c:cat>
          <c:val>
            <c:numRef>
              <c:f>data!$G$3:$G$7</c:f>
              <c:numCache>
                <c:formatCode>#,##0.0</c:formatCode>
                <c:ptCount val="5"/>
                <c:pt idx="0">
                  <c:v>-4685.2754837963803</c:v>
                </c:pt>
                <c:pt idx="1">
                  <c:v>-899.61867697369496</c:v>
                </c:pt>
                <c:pt idx="2">
                  <c:v>-1179.75748389456</c:v>
                </c:pt>
                <c:pt idx="3">
                  <c:v>-1739.2330630282599</c:v>
                </c:pt>
                <c:pt idx="4">
                  <c:v>-2545.9424141200302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A-1445-4689-BDD6-B55B5B4AB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1975308641975308E-4"/>
          <c:y val="0.78130886993356086"/>
          <c:w val="0.86080366081758064"/>
          <c:h val="0.16451915593179803"/>
        </c:manualLayout>
      </c:layout>
      <c:overlay val="0"/>
      <c:txPr>
        <a:bodyPr/>
        <a:lstStyle/>
        <a:p>
          <a:pPr rtl="0">
            <a:defRPr sz="1000">
              <a:solidFill>
                <a:srgbClr val="444444"/>
              </a:solidFill>
              <a:latin typeface="+mn-lt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ECC79-EE51-48EB-A65E-A2A214B69F6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293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9262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9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9B23B171-CA74-4173-BBA6-57F61B8D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64927"/>
              </p:ext>
            </p:extLst>
          </p:nvPr>
        </p:nvGraphicFramePr>
        <p:xfrm>
          <a:off x="1964574" y="1188054"/>
          <a:ext cx="4002737" cy="548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CB25D658-4CAC-4D7D-8D2D-42B74A2C2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69878"/>
              </p:ext>
            </p:extLst>
          </p:nvPr>
        </p:nvGraphicFramePr>
        <p:xfrm>
          <a:off x="6282877" y="1081261"/>
          <a:ext cx="4109246" cy="558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424E1BC-05C2-425D-871B-AFDD25022AB3}"/>
              </a:ext>
            </a:extLst>
          </p:cNvPr>
          <p:cNvSpPr txBox="1">
            <a:spLocks/>
          </p:cNvSpPr>
          <p:nvPr/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kern="1200" spc="60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Operating Income and Operating Expenses in 2023.</a:t>
            </a:r>
            <a:endParaRPr lang="de-CH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2A937B8-76F1-40F4-B147-42962D317536}"/>
              </a:ext>
            </a:extLst>
          </p:cNvPr>
          <p:cNvSpPr txBox="1">
            <a:spLocks/>
          </p:cNvSpPr>
          <p:nvPr/>
        </p:nvSpPr>
        <p:spPr>
          <a:xfrm>
            <a:off x="9034933" y="6108867"/>
            <a:ext cx="1727767" cy="17064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sz="1000" kern="0" dirty="0">
                <a:solidFill>
                  <a:srgbClr val="444444"/>
                </a:solidFill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57003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F5BABE-F7A1-4117-ABCF-C59149FA8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</Words>
  <Application>Microsoft Office PowerPoint</Application>
  <PresentationFormat>Breitbild</PresentationFormat>
  <Paragraphs>3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PowerPoint-Präsentation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Personenverkehrsnachfrage in Europa._x000b_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