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8" r:id="rId7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EB0000"/>
    <a:srgbClr val="727272"/>
    <a:srgbClr val="BDBDBD"/>
    <a:srgbClr val="E5E5E5"/>
    <a:srgbClr val="D9D9D9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F3967220-3A59-4F9F-B063-103D76349919}"/>
    <pc:docChg chg="modSld">
      <pc:chgData name="Weigel Stefan (PAR-EPS)" userId="fd3b2067-2981-4ad8-bf3a-d2e1004e4fa8" providerId="ADAL" clId="{F3967220-3A59-4F9F-B063-103D76349919}" dt="2024-02-01T11:33:53.524" v="107" actId="27918"/>
      <pc:docMkLst>
        <pc:docMk/>
      </pc:docMkLst>
      <pc:sldChg chg="modSp mod">
        <pc:chgData name="Weigel Stefan (PAR-EPS)" userId="fd3b2067-2981-4ad8-bf3a-d2e1004e4fa8" providerId="ADAL" clId="{F3967220-3A59-4F9F-B063-103D76349919}" dt="2024-02-01T11:33:53.524" v="107" actId="27918"/>
        <pc:sldMkLst>
          <pc:docMk/>
          <pc:sldMk cId="2131180641" sldId="398"/>
        </pc:sldMkLst>
        <pc:spChg chg="mod">
          <ac:chgData name="Weigel Stefan (PAR-EPS)" userId="fd3b2067-2981-4ad8-bf3a-d2e1004e4fa8" providerId="ADAL" clId="{F3967220-3A59-4F9F-B063-103D76349919}" dt="2024-01-24T10:41:27.492" v="5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F3967220-3A59-4F9F-B063-103D76349919}" dt="2024-01-31T15:29:21.172" v="91" actId="6549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F3967220-3A59-4F9F-B063-103D76349919}" dt="2024-01-24T10:51:30.118" v="63" actId="255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02414553502893"/>
          <c:y val="0.1356549258503181"/>
          <c:w val="0.68365345651118448"/>
          <c:h val="0.709191968287914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data!$H$2</c:f>
              <c:strCache>
                <c:ptCount val="1"/>
                <c:pt idx="0">
                  <c:v>Switzerland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15-44C7-B782-A061291EEFA2}"/>
              </c:ext>
            </c:extLst>
          </c:dPt>
          <c:cat>
            <c:strRef>
              <c:f>data!$G$3:$G$11</c:f>
              <c:strCache>
                <c:ptCount val="9"/>
                <c:pt idx="0">
                  <c:v>Production, operating and electrical systems</c:v>
                </c:pt>
                <c:pt idx="1">
                  <c:v>Operating materials and services</c:v>
                </c:pt>
                <c:pt idx="2">
                  <c:v>Not classified</c:v>
                </c:pt>
                <c:pt idx="3">
                  <c:v>Civil engineering (overground)</c:v>
                </c:pt>
                <c:pt idx="4">
                  <c:v>Energy</c:v>
                </c:pt>
                <c:pt idx="5">
                  <c:v>IT and telecommunications</c:v>
                </c:pt>
                <c:pt idx="6">
                  <c:v>Rolling stock, including maintenance</c:v>
                </c:pt>
                <c:pt idx="7">
                  <c:v>General services</c:v>
                </c:pt>
                <c:pt idx="8">
                  <c:v>Civil engineering (underground), rail construction, overhead power lines, signalling systems</c:v>
                </c:pt>
              </c:strCache>
            </c:strRef>
          </c:cat>
          <c:val>
            <c:numRef>
              <c:f>data!$H$3:$H$11</c:f>
              <c:numCache>
                <c:formatCode>#,##0.00</c:formatCode>
                <c:ptCount val="9"/>
                <c:pt idx="0">
                  <c:v>0.10532624674</c:v>
                </c:pt>
                <c:pt idx="1">
                  <c:v>0.20175327738999999</c:v>
                </c:pt>
                <c:pt idx="2">
                  <c:v>0.34433826989999999</c:v>
                </c:pt>
                <c:pt idx="3">
                  <c:v>0.43609271784999998</c:v>
                </c:pt>
                <c:pt idx="4">
                  <c:v>0.46175693457</c:v>
                </c:pt>
                <c:pt idx="5">
                  <c:v>0.55546714037</c:v>
                </c:pt>
                <c:pt idx="6">
                  <c:v>0.49115898102</c:v>
                </c:pt>
                <c:pt idx="7">
                  <c:v>0.72080688827000094</c:v>
                </c:pt>
                <c:pt idx="8">
                  <c:v>1.8508411221100001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5-44C7-B782-A061291EEFA2}"/>
            </c:ext>
          </c:extLst>
        </c:ser>
        <c:ser>
          <c:idx val="1"/>
          <c:order val="1"/>
          <c:tx>
            <c:strRef>
              <c:f>data!$I$2</c:f>
              <c:strCache>
                <c:ptCount val="1"/>
                <c:pt idx="0">
                  <c:v>Other countries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data!$G$3:$G$11</c:f>
              <c:strCache>
                <c:ptCount val="9"/>
                <c:pt idx="0">
                  <c:v>Production, operating and electrical systems</c:v>
                </c:pt>
                <c:pt idx="1">
                  <c:v>Operating materials and services</c:v>
                </c:pt>
                <c:pt idx="2">
                  <c:v>Not classified</c:v>
                </c:pt>
                <c:pt idx="3">
                  <c:v>Civil engineering (overground)</c:v>
                </c:pt>
                <c:pt idx="4">
                  <c:v>Energy</c:v>
                </c:pt>
                <c:pt idx="5">
                  <c:v>IT and telecommunications</c:v>
                </c:pt>
                <c:pt idx="6">
                  <c:v>Rolling stock, including maintenance</c:v>
                </c:pt>
                <c:pt idx="7">
                  <c:v>General services</c:v>
                </c:pt>
                <c:pt idx="8">
                  <c:v>Civil engineering (underground), rail construction, overhead power lines, signalling systems</c:v>
                </c:pt>
              </c:strCache>
            </c:strRef>
          </c:cat>
          <c:val>
            <c:numRef>
              <c:f>data!$I$3:$I$11</c:f>
              <c:numCache>
                <c:formatCode>#,##0.00</c:formatCode>
                <c:ptCount val="9"/>
                <c:pt idx="0">
                  <c:v>4.2116582719999997E-2</c:v>
                </c:pt>
                <c:pt idx="1">
                  <c:v>3.1062836189999998E-2</c:v>
                </c:pt>
                <c:pt idx="2">
                  <c:v>3.1238017330000003E-2</c:v>
                </c:pt>
                <c:pt idx="3">
                  <c:v>4.5112760800000004E-3</c:v>
                </c:pt>
                <c:pt idx="4">
                  <c:v>0.11811350116</c:v>
                </c:pt>
                <c:pt idx="5">
                  <c:v>8.2309705380000001E-2</c:v>
                </c:pt>
                <c:pt idx="6">
                  <c:v>0.2087021369</c:v>
                </c:pt>
                <c:pt idx="7">
                  <c:v>5.077235008E-2</c:v>
                </c:pt>
                <c:pt idx="8">
                  <c:v>0.10206321276000001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5-44C7-B782-A061291EE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4205696"/>
        <c:axId val="124203776"/>
      </c:barChart>
      <c:valAx>
        <c:axId val="124203776"/>
        <c:scaling>
          <c:orientation val="minMax"/>
          <c:max val="2"/>
          <c:min val="0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4205696"/>
        <c:crosses val="autoZero"/>
        <c:crossBetween val="between"/>
        <c:majorUnit val="0.5"/>
      </c:valAx>
      <c:catAx>
        <c:axId val="12420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 rot="0" vert="horz" anchor="ctr" anchorCtr="1"/>
          <a:lstStyle/>
          <a:p>
            <a:pPr algn="just">
              <a:defRPr sz="950"/>
            </a:pPr>
            <a:endParaRPr lang="de-DE"/>
          </a:p>
        </c:txPr>
        <c:crossAx val="124203776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8147032258239507"/>
          <c:y val="0.91024550943477744"/>
          <c:w val="0.28898822757751641"/>
          <c:h val="4.5279788943638502E-2"/>
        </c:manualLayout>
      </c:layout>
      <c:overlay val="0"/>
      <c:txPr>
        <a:bodyPr/>
        <a:lstStyle/>
        <a:p>
          <a:pPr>
            <a:defRPr sz="105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0.93072</cdr:x>
      <cdr:y>0.0679</cdr:y>
    </cdr:from>
    <cdr:to>
      <cdr:x>0.98713</cdr:x>
      <cdr:y>0.11851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578470" y="314319"/>
          <a:ext cx="519941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CHF </a:t>
          </a:r>
          <a:r>
            <a:rPr lang="de-CH" sz="1050" dirty="0" err="1"/>
            <a:t>bn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en-US" dirty="0"/>
              <a:t>SBB as a purchaser in 202</a:t>
            </a:r>
            <a:r>
              <a:rPr lang="de-CH" dirty="0"/>
              <a:t>3.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973129B-3766-41C3-BD0F-FBF7F523A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185539"/>
              </p:ext>
            </p:extLst>
          </p:nvPr>
        </p:nvGraphicFramePr>
        <p:xfrm>
          <a:off x="1487488" y="1247776"/>
          <a:ext cx="9217025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050" dirty="0">
                <a:latin typeface="+mj-lt"/>
                <a:cs typeface="Arial" pitchFamily="34" charset="0"/>
              </a:rPr>
              <a:t>Purchasing volume for 2023: CHF 5.84 billion in total, of which 89% was assigned to suppliers in Switzerland. 14,244 suppliers, of which 90% in Switzerland. (Only includes billers with a purchasing volume of more than CHF 2,000.)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CE2534E-B1A7-A9E6-615D-864B28F50FD4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80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96e82a89-ba48-4728-b345-cf206dbec8f1"/>
    <ds:schemaRef ds:uri="2f5c8543-cf23-4718-a3b8-32b0a91d511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E21882-256B-4FF7-BCFE-A5BD578BD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SBB as a purchaser in 2023.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 as a purchaser in 2023._x000b_</dc:title>
  <dc:creator>Meyer Raphael (KOM-PGA-VSF)</dc:creator>
  <cp:lastModifiedBy>Stefan Weigel (PAR-EPS)</cp:lastModifiedBy>
  <cp:revision>58</cp:revision>
  <cp:lastPrinted>2023-01-30T17:27:01Z</cp:lastPrinted>
  <dcterms:created xsi:type="dcterms:W3CDTF">2020-09-30T11:00:09Z</dcterms:created>
  <dcterms:modified xsi:type="dcterms:W3CDTF">2024-02-28T09:34:05Z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