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8" r:id="rId7"/>
  </p:sldIdLst>
  <p:sldSz cx="12192000" cy="6858000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EB0000"/>
    <a:srgbClr val="727272"/>
    <a:srgbClr val="BDBDBD"/>
    <a:srgbClr val="E5E5E5"/>
    <a:srgbClr val="D9D9D9"/>
    <a:srgbClr val="C60018"/>
    <a:srgbClr val="A20013"/>
    <a:srgbClr val="A8A8A8"/>
    <a:srgbClr val="8D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PS)" userId="fd3b2067-2981-4ad8-bf3a-d2e1004e4fa8" providerId="ADAL" clId="{77658C47-6386-4422-8A11-BB4164473944}"/>
    <pc:docChg chg="modSld">
      <pc:chgData name="Weigel Stefan (PAR-EPS)" userId="fd3b2067-2981-4ad8-bf3a-d2e1004e4fa8" providerId="ADAL" clId="{77658C47-6386-4422-8A11-BB4164473944}" dt="2024-02-01T11:35:32.447" v="78" actId="27918"/>
      <pc:docMkLst>
        <pc:docMk/>
      </pc:docMkLst>
      <pc:sldChg chg="modSp mod">
        <pc:chgData name="Weigel Stefan (PAR-EPS)" userId="fd3b2067-2981-4ad8-bf3a-d2e1004e4fa8" providerId="ADAL" clId="{77658C47-6386-4422-8A11-BB4164473944}" dt="2024-02-01T11:35:32.447" v="78" actId="27918"/>
        <pc:sldMkLst>
          <pc:docMk/>
          <pc:sldMk cId="2131180641" sldId="398"/>
        </pc:sldMkLst>
        <pc:spChg chg="mod">
          <ac:chgData name="Weigel Stefan (PAR-EPS)" userId="fd3b2067-2981-4ad8-bf3a-d2e1004e4fa8" providerId="ADAL" clId="{77658C47-6386-4422-8A11-BB4164473944}" dt="2024-01-24T10:55:14.754" v="0"/>
          <ac:spMkLst>
            <pc:docMk/>
            <pc:sldMk cId="2131180641" sldId="398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77658C47-6386-4422-8A11-BB4164473944}" dt="2024-01-31T15:30:38.928" v="63" actId="6549"/>
          <ac:spMkLst>
            <pc:docMk/>
            <pc:sldMk cId="2131180641" sldId="398"/>
            <ac:spMk id="11" creationId="{84F82B92-ACCD-41AC-8B9B-F49F946956E6}"/>
          </ac:spMkLst>
        </pc:spChg>
        <pc:graphicFrameChg chg="mod">
          <ac:chgData name="Weigel Stefan (PAR-EPS)" userId="fd3b2067-2981-4ad8-bf3a-d2e1004e4fa8" providerId="ADAL" clId="{77658C47-6386-4422-8A11-BB4164473944}" dt="2024-01-31T15:31:06.773" v="65"/>
          <ac:graphicFrameMkLst>
            <pc:docMk/>
            <pc:sldMk cId="2131180641" sldId="398"/>
            <ac:graphicFrameMk id="8" creationId="{6973129B-3766-41C3-BD0F-FBF7F523AB4F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481767889836509"/>
          <c:y val="0.1356549258503181"/>
          <c:w val="0.67685986160557776"/>
          <c:h val="0.7091919682879145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data!$H$2</c:f>
              <c:strCache>
                <c:ptCount val="1"/>
                <c:pt idx="0">
                  <c:v>Suisse</c:v>
                </c:pt>
              </c:strCache>
            </c:strRef>
          </c:tx>
          <c:spPr>
            <a:solidFill>
              <a:srgbClr val="BDBDBD"/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C15-44C7-B782-A061291EEFA2}"/>
              </c:ext>
            </c:extLst>
          </c:dPt>
          <c:cat>
            <c:strRef>
              <c:f>data!$G$3:$G$11</c:f>
              <c:strCache>
                <c:ptCount val="9"/>
                <c:pt idx="0">
                  <c:v>Installations électriques, de production et d’exploitation</c:v>
                </c:pt>
                <c:pt idx="1">
                  <c:v>Matériel et prestations d’exploitation</c:v>
                </c:pt>
                <c:pt idx="2">
                  <c:v>Autres</c:v>
                </c:pt>
                <c:pt idx="3">
                  <c:v>Bâtiments</c:v>
                </c:pt>
                <c:pt idx="4">
                  <c:v>Energie</c:v>
                </c:pt>
                <c:pt idx="5">
                  <c:v>Informatique et télécommunications</c:v>
                </c:pt>
                <c:pt idx="6">
                  <c:v>Matériel roulant, y compris entretien</c:v>
                </c:pt>
                <c:pt idx="7">
                  <c:v>Prestations générales</c:v>
                </c:pt>
                <c:pt idx="8">
                  <c:v>Génie civil, constr. voies, lignes de contact, inst. de sécurité</c:v>
                </c:pt>
              </c:strCache>
            </c:strRef>
          </c:cat>
          <c:val>
            <c:numRef>
              <c:f>data!$H$3:$H$11</c:f>
              <c:numCache>
                <c:formatCode>#,##0.00</c:formatCode>
                <c:ptCount val="9"/>
                <c:pt idx="0">
                  <c:v>0.10532624674</c:v>
                </c:pt>
                <c:pt idx="1">
                  <c:v>0.20175327738999999</c:v>
                </c:pt>
                <c:pt idx="2">
                  <c:v>0.34433826989999999</c:v>
                </c:pt>
                <c:pt idx="3">
                  <c:v>0.43609271784999998</c:v>
                </c:pt>
                <c:pt idx="4">
                  <c:v>0.46175693457</c:v>
                </c:pt>
                <c:pt idx="5">
                  <c:v>0.55546714037</c:v>
                </c:pt>
                <c:pt idx="6">
                  <c:v>0.49115898102</c:v>
                </c:pt>
                <c:pt idx="7">
                  <c:v>0.72080688827000094</c:v>
                </c:pt>
                <c:pt idx="8">
                  <c:v>1.8508411221100001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15-44C7-B782-A061291EEFA2}"/>
            </c:ext>
          </c:extLst>
        </c:ser>
        <c:ser>
          <c:idx val="1"/>
          <c:order val="1"/>
          <c:tx>
            <c:strRef>
              <c:f>data!$I$2</c:f>
              <c:strCache>
                <c:ptCount val="1"/>
                <c:pt idx="0">
                  <c:v>Étranger</c:v>
                </c:pt>
              </c:strCache>
            </c:strRef>
          </c:tx>
          <c:spPr>
            <a:solidFill>
              <a:srgbClr val="727272"/>
            </a:solidFill>
            <a:ln>
              <a:noFill/>
            </a:ln>
          </c:spPr>
          <c:invertIfNegative val="0"/>
          <c:cat>
            <c:strRef>
              <c:f>data!$G$3:$G$11</c:f>
              <c:strCache>
                <c:ptCount val="9"/>
                <c:pt idx="0">
                  <c:v>Installations électriques, de production et d’exploitation</c:v>
                </c:pt>
                <c:pt idx="1">
                  <c:v>Matériel et prestations d’exploitation</c:v>
                </c:pt>
                <c:pt idx="2">
                  <c:v>Autres</c:v>
                </c:pt>
                <c:pt idx="3">
                  <c:v>Bâtiments</c:v>
                </c:pt>
                <c:pt idx="4">
                  <c:v>Energie</c:v>
                </c:pt>
                <c:pt idx="5">
                  <c:v>Informatique et télécommunications</c:v>
                </c:pt>
                <c:pt idx="6">
                  <c:v>Matériel roulant, y compris entretien</c:v>
                </c:pt>
                <c:pt idx="7">
                  <c:v>Prestations générales</c:v>
                </c:pt>
                <c:pt idx="8">
                  <c:v>Génie civil, constr. voies, lignes de contact, inst. de sécurité</c:v>
                </c:pt>
              </c:strCache>
            </c:strRef>
          </c:cat>
          <c:val>
            <c:numRef>
              <c:f>data!$I$3:$I$11</c:f>
              <c:numCache>
                <c:formatCode>#,##0.00</c:formatCode>
                <c:ptCount val="9"/>
                <c:pt idx="0">
                  <c:v>4.2116582719999997E-2</c:v>
                </c:pt>
                <c:pt idx="1">
                  <c:v>3.1062836189999998E-2</c:v>
                </c:pt>
                <c:pt idx="2">
                  <c:v>3.1238017330000003E-2</c:v>
                </c:pt>
                <c:pt idx="3">
                  <c:v>4.5112760800000004E-3</c:v>
                </c:pt>
                <c:pt idx="4">
                  <c:v>0.11811350116</c:v>
                </c:pt>
                <c:pt idx="5">
                  <c:v>8.2309705380000001E-2</c:v>
                </c:pt>
                <c:pt idx="6">
                  <c:v>0.2087021369</c:v>
                </c:pt>
                <c:pt idx="7">
                  <c:v>5.077235008E-2</c:v>
                </c:pt>
                <c:pt idx="8">
                  <c:v>0.10206321276000001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15-44C7-B782-A061291EEF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24205696"/>
        <c:axId val="124203776"/>
      </c:barChart>
      <c:valAx>
        <c:axId val="124203776"/>
        <c:scaling>
          <c:orientation val="minMax"/>
          <c:max val="2"/>
          <c:min val="0"/>
        </c:scaling>
        <c:delete val="0"/>
        <c:axPos val="b"/>
        <c:majorGridlines/>
        <c:numFmt formatCode="0.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50">
                <a:solidFill>
                  <a:schemeClr val="tx1"/>
                </a:solidFill>
              </a:defRPr>
            </a:pPr>
            <a:endParaRPr lang="de-DE"/>
          </a:p>
        </c:txPr>
        <c:crossAx val="124205696"/>
        <c:crosses val="autoZero"/>
        <c:crossBetween val="between"/>
        <c:majorUnit val="0.5"/>
      </c:valAx>
      <c:catAx>
        <c:axId val="124205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 rot="0" vert="horz" anchor="b" anchorCtr="1"/>
          <a:lstStyle/>
          <a:p>
            <a:pPr algn="just">
              <a:defRPr sz="1050"/>
            </a:pPr>
            <a:endParaRPr lang="de-DE"/>
          </a:p>
        </c:txPr>
        <c:crossAx val="124203776"/>
        <c:crosses val="autoZero"/>
        <c:auto val="0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8147032258239507"/>
          <c:y val="0.91024550943477744"/>
          <c:w val="0.28898822757751641"/>
          <c:h val="4.5279788943638502E-2"/>
        </c:manualLayout>
      </c:layout>
      <c:overlay val="0"/>
      <c:txPr>
        <a:bodyPr/>
        <a:lstStyle/>
        <a:p>
          <a:pPr>
            <a:defRPr sz="105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0.93072</cdr:x>
      <cdr:y>0.0679</cdr:y>
    </cdr:from>
    <cdr:to>
      <cdr:x>0.99148</cdr:x>
      <cdr:y>0.11851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8578470" y="314319"/>
          <a:ext cx="560016" cy="2342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050" dirty="0"/>
            <a:t>Md CHF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Die Objektfolie. </a:t>
            </a:r>
            <a:br>
              <a:rPr lang="de-CH"/>
            </a:br>
            <a:r>
              <a:rPr lang="de-CH"/>
              <a:t>Titel bitte maximal zweizeilig.</a:t>
            </a:r>
            <a:endParaRPr lang="de-C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fr-FR" dirty="0"/>
              <a:t>Les CFF en tant que commanditaire en 202</a:t>
            </a:r>
            <a:r>
              <a:rPr lang="de-CH" dirty="0"/>
              <a:t>3.</a:t>
            </a:r>
            <a:br>
              <a:rPr lang="de-CH" dirty="0"/>
            </a:br>
            <a:endParaRPr lang="de-CH" sz="14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algn="r"/>
            <a:r>
              <a:rPr lang="de-CH" sz="1050" kern="0" spc="0">
                <a:solidFill>
                  <a:srgbClr val="444444"/>
                </a:solidFill>
              </a:rPr>
              <a:t>reporting.sbb.ch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6973129B-3766-41C3-BD0F-FBF7F523AB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5121587"/>
              </p:ext>
            </p:extLst>
          </p:nvPr>
        </p:nvGraphicFramePr>
        <p:xfrm>
          <a:off x="1357460" y="1247776"/>
          <a:ext cx="9347053" cy="462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84F82B92-ACCD-41AC-8B9B-F49F946956E6}"/>
              </a:ext>
            </a:extLst>
          </p:cNvPr>
          <p:cNvSpPr txBox="1"/>
          <p:nvPr/>
        </p:nvSpPr>
        <p:spPr>
          <a:xfrm>
            <a:off x="1487487" y="6092825"/>
            <a:ext cx="9217025" cy="578428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fr-FR" sz="1050" dirty="0">
                <a:latin typeface="+mj-lt"/>
                <a:cs typeface="Arial" pitchFamily="34" charset="0"/>
              </a:rPr>
              <a:t>Volume total des achats en 2023: 5,84 milliards de francs, dont 89% des achats auprès de fournisseurs ayant leur siège en Suisse. 14 244 fournisseurs, dont 90% de fournisseurs ayant leur siège en Suisse (sont uniquement pris en compte les centres de coûts avec un volume d’achat supérieur à 2000 francs).</a:t>
            </a:r>
          </a:p>
        </p:txBody>
      </p:sp>
      <p:sp>
        <p:nvSpPr>
          <p:cNvPr id="3" name="Metadata">
            <a:extLst>
              <a:ext uri="{FF2B5EF4-FFF2-40B4-BE49-F238E27FC236}">
                <a16:creationId xmlns:a16="http://schemas.microsoft.com/office/drawing/2014/main" id="{3CE2534E-B1A7-A9E6-615D-864B28F50FD4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1806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E21882-256B-4FF7-BCFE-A5BD578BD15B}">
  <ds:schemaRefs>
    <ds:schemaRef ds:uri="2f5c8543-cf23-4718-a3b8-32b0a91d511a"/>
    <ds:schemaRef ds:uri="96e82a89-ba48-4728-b345-cf206dbec8f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2f5c8543-cf23-4718-a3b8-32b0a91d511a"/>
    <ds:schemaRef ds:uri="96e82a89-ba48-4728-b345-cf206dbec8f1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91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Les CFF en tant que commanditaire en 2023. 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CFF en tant que commanditaire en 2023._x000b_</dc:title>
  <dc:creator>Meyer Raphael (KOM-PGA-VSF)</dc:creator>
  <cp:lastModifiedBy>Stefan Weigel (PAR-EPS)</cp:lastModifiedBy>
  <cp:revision>2</cp:revision>
  <cp:lastPrinted>2023-01-30T17:27:01Z</cp:lastPrinted>
  <dcterms:created xsi:type="dcterms:W3CDTF">2020-09-30T11:00:09Z</dcterms:created>
  <dcterms:modified xsi:type="dcterms:W3CDTF">2024-02-28T09:34:09Z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