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EB0000"/>
    <a:srgbClr val="727272"/>
    <a:srgbClr val="BDBDBD"/>
    <a:srgbClr val="E5E5E5"/>
    <a:srgbClr val="D9D9D9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8C27E65E-FACA-4B6B-9DA1-601CE702A260}"/>
    <pc:docChg chg="modSld">
      <pc:chgData name="Weigel Stefan (PAR-EPS)" userId="fd3b2067-2981-4ad8-bf3a-d2e1004e4fa8" providerId="ADAL" clId="{8C27E65E-FACA-4B6B-9DA1-601CE702A260}" dt="2024-02-01T11:36:23.749" v="60" actId="27918"/>
      <pc:docMkLst>
        <pc:docMk/>
      </pc:docMkLst>
      <pc:sldChg chg="modSp mod">
        <pc:chgData name="Weigel Stefan (PAR-EPS)" userId="fd3b2067-2981-4ad8-bf3a-d2e1004e4fa8" providerId="ADAL" clId="{8C27E65E-FACA-4B6B-9DA1-601CE702A260}" dt="2024-02-01T11:36:23.749" v="60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8C27E65E-FACA-4B6B-9DA1-601CE702A260}" dt="2024-01-24T11:00:46.096" v="0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27E65E-FACA-4B6B-9DA1-601CE702A260}" dt="2024-01-31T15:31:56.471" v="49" actId="20577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02414553502893"/>
          <c:y val="0.1356549258503181"/>
          <c:w val="0.68365345651118448"/>
          <c:h val="0.70919196828791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Svizzera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data!$G$3:$G$11</c:f>
              <c:strCache>
                <c:ptCount val="9"/>
                <c:pt idx="0">
                  <c:v>Impianti di produzione, d’esercizio ed elettrici</c:v>
                </c:pt>
                <c:pt idx="1">
                  <c:v>Materiale e prestazioni d’esercizio</c:v>
                </c:pt>
                <c:pt idx="2">
                  <c:v>Non assegnato</c:v>
                </c:pt>
                <c:pt idx="3">
                  <c:v>Edilizia</c:v>
                </c:pt>
                <c:pt idx="4">
                  <c:v>Energia</c:v>
                </c:pt>
                <c:pt idx="5">
                  <c:v>IT e telecomunicazioni</c:v>
                </c:pt>
                <c:pt idx="6">
                  <c:v>Materiale rotabile, manutenzione inclusa</c:v>
                </c:pt>
                <c:pt idx="7">
                  <c:v>Prestazioni generali</c:v>
                </c:pt>
                <c:pt idx="8">
                  <c:v>Genio civile, costruzione di binari, linee di contatto, impianti di sicurezza</c:v>
                </c:pt>
              </c:strCache>
            </c:strRef>
          </c:cat>
          <c:val>
            <c:numRef>
              <c:f>data!$H$3:$H$11</c:f>
              <c:numCache>
                <c:formatCode>#,##0.00</c:formatCode>
                <c:ptCount val="9"/>
                <c:pt idx="0">
                  <c:v>0.10532624674</c:v>
                </c:pt>
                <c:pt idx="1">
                  <c:v>0.20175327738999999</c:v>
                </c:pt>
                <c:pt idx="2">
                  <c:v>0.34433826989999999</c:v>
                </c:pt>
                <c:pt idx="3">
                  <c:v>0.43609271784999998</c:v>
                </c:pt>
                <c:pt idx="4">
                  <c:v>0.46175693457</c:v>
                </c:pt>
                <c:pt idx="5">
                  <c:v>0.55546714037</c:v>
                </c:pt>
                <c:pt idx="6">
                  <c:v>0.49115898102</c:v>
                </c:pt>
                <c:pt idx="7">
                  <c:v>0.72080688827000094</c:v>
                </c:pt>
                <c:pt idx="8">
                  <c:v>1.8508411221100001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Estero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data!$G$3:$G$11</c:f>
              <c:strCache>
                <c:ptCount val="9"/>
                <c:pt idx="0">
                  <c:v>Impianti di produzione, d’esercizio ed elettrici</c:v>
                </c:pt>
                <c:pt idx="1">
                  <c:v>Materiale e prestazioni d’esercizio</c:v>
                </c:pt>
                <c:pt idx="2">
                  <c:v>Non assegnato</c:v>
                </c:pt>
                <c:pt idx="3">
                  <c:v>Edilizia</c:v>
                </c:pt>
                <c:pt idx="4">
                  <c:v>Energia</c:v>
                </c:pt>
                <c:pt idx="5">
                  <c:v>IT e telecomunicazioni</c:v>
                </c:pt>
                <c:pt idx="6">
                  <c:v>Materiale rotabile, manutenzione inclusa</c:v>
                </c:pt>
                <c:pt idx="7">
                  <c:v>Prestazioni generali</c:v>
                </c:pt>
                <c:pt idx="8">
                  <c:v>Genio civile, costruzione di binari, linee di contatto, impianti di sicurezza</c:v>
                </c:pt>
              </c:strCache>
            </c:strRef>
          </c:cat>
          <c:val>
            <c:numRef>
              <c:f>data!$I$3:$I$11</c:f>
              <c:numCache>
                <c:formatCode>#,##0.00</c:formatCode>
                <c:ptCount val="9"/>
                <c:pt idx="0">
                  <c:v>4.2116582719999997E-2</c:v>
                </c:pt>
                <c:pt idx="1">
                  <c:v>3.1062836189999998E-2</c:v>
                </c:pt>
                <c:pt idx="2">
                  <c:v>3.1238017330000003E-2</c:v>
                </c:pt>
                <c:pt idx="3">
                  <c:v>4.5112760800000004E-3</c:v>
                </c:pt>
                <c:pt idx="4">
                  <c:v>0.11811350116</c:v>
                </c:pt>
                <c:pt idx="5">
                  <c:v>8.2309705380000001E-2</c:v>
                </c:pt>
                <c:pt idx="6">
                  <c:v>0.2087021369</c:v>
                </c:pt>
                <c:pt idx="7">
                  <c:v>5.077235008E-2</c:v>
                </c:pt>
                <c:pt idx="8">
                  <c:v>0.10206321276000001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.5"/>
          <c:min val="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 anchor="ctr" anchorCtr="1"/>
          <a:lstStyle/>
          <a:p>
            <a:pPr algn="just">
              <a:defRPr sz="1050"/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05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0.92202</cdr:x>
      <cdr:y>0.0679</cdr:y>
    </cdr:from>
    <cdr:to>
      <cdr:x>1</cdr:x>
      <cdr:y>0.11851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523959" y="314319"/>
          <a:ext cx="718714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Mia di CHF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Die Objektfolie. </a:t>
            </a:r>
            <a:br>
              <a:rPr lang="de-CH"/>
            </a:br>
            <a:r>
              <a:rPr lang="de-CH"/>
              <a:t>Titel bitte maximal zweizeilig.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Le FFS in qualità di committente nel 202</a:t>
            </a:r>
            <a:r>
              <a:rPr lang="de-CH" dirty="0"/>
              <a:t>3.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4784957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050" dirty="0">
                <a:latin typeface="+mj-lt"/>
                <a:cs typeface="Arial" pitchFamily="34" charset="0"/>
              </a:rPr>
              <a:t>Volume degli acquisti nel 2023 in mia di CHF. Totale CHF 5,84 mia, di cui il 89% assegnato a fornitori con sede in Svizzera. </a:t>
            </a:r>
            <a:r>
              <a:rPr lang="it-IT" sz="1050">
                <a:latin typeface="+mj-lt"/>
                <a:cs typeface="Arial" pitchFamily="34" charset="0"/>
              </a:rPr>
              <a:t>14 244 </a:t>
            </a:r>
            <a:r>
              <a:rPr lang="it-IT" sz="1050" dirty="0">
                <a:latin typeface="+mj-lt"/>
                <a:cs typeface="Arial" pitchFamily="34" charset="0"/>
              </a:rPr>
              <a:t>fornitori, di cui </a:t>
            </a:r>
            <a:r>
              <a:rPr lang="it-IT" sz="1050">
                <a:latin typeface="+mj-lt"/>
                <a:cs typeface="Arial" pitchFamily="34" charset="0"/>
              </a:rPr>
              <a:t>il 90% </a:t>
            </a:r>
            <a:r>
              <a:rPr lang="it-IT" sz="1050" dirty="0">
                <a:latin typeface="+mj-lt"/>
                <a:cs typeface="Arial" pitchFamily="34" charset="0"/>
              </a:rPr>
              <a:t>con sede in Svizzera (si è tenuto conto solo degli emittenti di fatture con un volume d’acquisto superiore a </a:t>
            </a:r>
            <a:r>
              <a:rPr lang="it-IT" sz="1050">
                <a:latin typeface="+mj-lt"/>
                <a:cs typeface="Arial" pitchFamily="34" charset="0"/>
              </a:rPr>
              <a:t>CHF 2000).</a:t>
            </a:r>
            <a:endParaRPr lang="it-IT" sz="1050" dirty="0">
              <a:latin typeface="+mj-lt"/>
              <a:cs typeface="Arial" pitchFamily="34" charset="0"/>
            </a:endParaRP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5FE21882-256B-4FF7-BCFE-A5BD578BD15B}">
  <ds:schemaRefs>
    <ds:schemaRef ds:uri="2f5c8543-cf23-4718-a3b8-32b0a91d511a"/>
    <ds:schemaRef ds:uri="96e82a89-ba48-4728-b345-cf206dbec8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2f5c8543-cf23-4718-a3b8-32b0a91d511a"/>
    <ds:schemaRef ds:uri="96e82a89-ba48-4728-b345-cf206dbec8f1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Le FFS in qualità di committente nel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FFS in qualità di committente nel 2023._x000b_</dc:title>
  <dc:creator>Meyer Raphael (KOM-PGA-VSF)</dc:creator>
  <cp:lastModifiedBy>Stefan Weigel (PAR-EPS)</cp:lastModifiedBy>
  <cp:revision>3</cp:revision>
  <cp:lastPrinted>2023-01-30T17:27:01Z</cp:lastPrinted>
  <dcterms:created xsi:type="dcterms:W3CDTF">2020-09-30T11:00:09Z</dcterms:created>
  <dcterms:modified xsi:type="dcterms:W3CDTF">2024-02-28T09:34:13Z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