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A20013"/>
    <a:srgbClr val="BDBDBD"/>
    <a:srgbClr val="727272"/>
    <a:srgbClr val="E5E5E5"/>
    <a:srgbClr val="D9D9D9"/>
    <a:srgbClr val="EB0000"/>
    <a:srgbClr val="C60018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Consommation d’énergie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data!$E$3:$E$8</c:f>
              <c:strCache>
                <c:ptCount val="6"/>
                <c:pt idx="0">
                  <c:v>Courant de traction</c:v>
                </c:pt>
                <c:pt idx="1">
                  <c:v>Diesel pour la traction</c:v>
                </c:pt>
                <c:pt idx="2">
                  <c:v>Consommation propre due à la mise à disposition de courant de traction </c:v>
                </c:pt>
                <c:pt idx="3">
                  <c:v>Carburant pour véhicules routiers, machines et appareils</c:v>
                </c:pt>
                <c:pt idx="4">
                  <c:v>Courant pour bâtiments et installations</c:v>
                </c:pt>
                <c:pt idx="5">
                  <c:v>Énergie thermique pour les bâtiments et installations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1660.1709315026701</c:v>
                </c:pt>
                <c:pt idx="1">
                  <c:v>96.165214389157896</c:v>
                </c:pt>
                <c:pt idx="2">
                  <c:v>139.73230000000001</c:v>
                </c:pt>
                <c:pt idx="3">
                  <c:v>28.287065179300001</c:v>
                </c:pt>
                <c:pt idx="4">
                  <c:v>281.12266063769403</c:v>
                </c:pt>
                <c:pt idx="5">
                  <c:v>178.765739590084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9.497211721213894E-2"/>
          <c:y val="0.75057671303623763"/>
          <c:w val="0.87065602873911319"/>
          <c:h val="0.24942328696376243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Émissions de gaz à effet de serre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data!$E$3:$E$8</c:f>
              <c:strCache>
                <c:ptCount val="6"/>
                <c:pt idx="0">
                  <c:v>Courant de traction</c:v>
                </c:pt>
                <c:pt idx="1">
                  <c:v>Diesel pour la traction</c:v>
                </c:pt>
                <c:pt idx="2">
                  <c:v>Consommation propre due à la mise à disposition de courant de traction </c:v>
                </c:pt>
                <c:pt idx="3">
                  <c:v>Carburant pour véhicules routiers, machines et appareils </c:v>
                </c:pt>
                <c:pt idx="4">
                  <c:v>Courant pour bâtiments et installations</c:v>
                </c:pt>
                <c:pt idx="5">
                  <c:v>Énergie thermique pour les bâtiments et installations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1360.6938958123101</c:v>
                </c:pt>
                <c:pt idx="1">
                  <c:v>26587.368645949198</c:v>
                </c:pt>
                <c:pt idx="2">
                  <c:v>0</c:v>
                </c:pt>
                <c:pt idx="3">
                  <c:v>7884.44641809732</c:v>
                </c:pt>
                <c:pt idx="4">
                  <c:v>256.01238539535802</c:v>
                </c:pt>
                <c:pt idx="5">
                  <c:v>25964.098742205901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Énergie et climat en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542140582"/>
              </p:ext>
            </p:extLst>
          </p:nvPr>
        </p:nvGraphicFramePr>
        <p:xfrm>
          <a:off x="1487489" y="1700808"/>
          <a:ext cx="4787900" cy="497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94019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>
              <a:defRPr/>
            </a:pPr>
            <a:r>
              <a:rPr kumimoji="0" lang="fr-CH" sz="1200" b="0" i="0" u="none" strike="noStrike" kern="1200" cap="none" spc="0" normalizeH="0" baseline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Consommation d’énergie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Émissions de gaz à effet de serre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629393829"/>
              </p:ext>
            </p:extLst>
          </p:nvPr>
        </p:nvGraphicFramePr>
        <p:xfrm>
          <a:off x="6114165" y="1700809"/>
          <a:ext cx="3600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788033" y="5268324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E40E60DB-EB3F-4CDB-970E-7C0B5B17DD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Énergie et climat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Énergie et climat en 2023.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2024-02-28T12:40:01Z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